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0"/>
  </p:notesMasterIdLst>
  <p:handoutMasterIdLst>
    <p:handoutMasterId r:id="rId221"/>
  </p:handoutMasterIdLst>
  <p:sldIdLst>
    <p:sldId id="256" r:id="rId2"/>
    <p:sldId id="257" r:id="rId3"/>
    <p:sldId id="258" r:id="rId4"/>
    <p:sldId id="259" r:id="rId5"/>
    <p:sldId id="49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79" r:id="rId24"/>
    <p:sldId id="547" r:id="rId25"/>
    <p:sldId id="549" r:id="rId26"/>
    <p:sldId id="30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53" r:id="rId42"/>
    <p:sldId id="550" r:id="rId43"/>
    <p:sldId id="309" r:id="rId44"/>
    <p:sldId id="508" r:id="rId45"/>
    <p:sldId id="509" r:id="rId46"/>
    <p:sldId id="510" r:id="rId47"/>
    <p:sldId id="511" r:id="rId48"/>
    <p:sldId id="512" r:id="rId49"/>
    <p:sldId id="513" r:id="rId50"/>
    <p:sldId id="515" r:id="rId51"/>
    <p:sldId id="514" r:id="rId52"/>
    <p:sldId id="730" r:id="rId53"/>
    <p:sldId id="516" r:id="rId54"/>
    <p:sldId id="517" r:id="rId55"/>
    <p:sldId id="731" r:id="rId56"/>
    <p:sldId id="732" r:id="rId57"/>
    <p:sldId id="689" r:id="rId58"/>
    <p:sldId id="521" r:id="rId59"/>
    <p:sldId id="692" r:id="rId60"/>
    <p:sldId id="733" r:id="rId61"/>
    <p:sldId id="522" r:id="rId62"/>
    <p:sldId id="727" r:id="rId63"/>
    <p:sldId id="734" r:id="rId64"/>
    <p:sldId id="525" r:id="rId65"/>
    <p:sldId id="735" r:id="rId66"/>
    <p:sldId id="696" r:id="rId67"/>
    <p:sldId id="527" r:id="rId68"/>
    <p:sldId id="736" r:id="rId69"/>
    <p:sldId id="698" r:id="rId70"/>
    <p:sldId id="699" r:id="rId71"/>
    <p:sldId id="710" r:id="rId72"/>
    <p:sldId id="729" r:id="rId73"/>
    <p:sldId id="737" r:id="rId74"/>
    <p:sldId id="714" r:id="rId75"/>
    <p:sldId id="715" r:id="rId76"/>
    <p:sldId id="738" r:id="rId77"/>
    <p:sldId id="718" r:id="rId78"/>
    <p:sldId id="305" r:id="rId79"/>
    <p:sldId id="739" r:id="rId80"/>
    <p:sldId id="740" r:id="rId81"/>
    <p:sldId id="568" r:id="rId82"/>
    <p:sldId id="570" r:id="rId83"/>
    <p:sldId id="606" r:id="rId84"/>
    <p:sldId id="607" r:id="rId85"/>
    <p:sldId id="306" r:id="rId86"/>
    <p:sldId id="617" r:id="rId87"/>
    <p:sldId id="572" r:id="rId88"/>
    <p:sldId id="608" r:id="rId89"/>
    <p:sldId id="573" r:id="rId90"/>
    <p:sldId id="575" r:id="rId91"/>
    <p:sldId id="578" r:id="rId92"/>
    <p:sldId id="618" r:id="rId93"/>
    <p:sldId id="619" r:id="rId94"/>
    <p:sldId id="579" r:id="rId95"/>
    <p:sldId id="580" r:id="rId96"/>
    <p:sldId id="583" r:id="rId97"/>
    <p:sldId id="584" r:id="rId98"/>
    <p:sldId id="585" r:id="rId99"/>
    <p:sldId id="586" r:id="rId100"/>
    <p:sldId id="588" r:id="rId101"/>
    <p:sldId id="362" r:id="rId102"/>
    <p:sldId id="590" r:id="rId103"/>
    <p:sldId id="592" r:id="rId104"/>
    <p:sldId id="651" r:id="rId105"/>
    <p:sldId id="367" r:id="rId106"/>
    <p:sldId id="326" r:id="rId107"/>
    <p:sldId id="652" r:id="rId108"/>
    <p:sldId id="654" r:id="rId109"/>
    <p:sldId id="492" r:id="rId110"/>
    <p:sldId id="387" r:id="rId111"/>
    <p:sldId id="388" r:id="rId112"/>
    <p:sldId id="741" r:id="rId113"/>
    <p:sldId id="343" r:id="rId114"/>
    <p:sldId id="369" r:id="rId115"/>
    <p:sldId id="742" r:id="rId116"/>
    <p:sldId id="371" r:id="rId117"/>
    <p:sldId id="589" r:id="rId118"/>
    <p:sldId id="373" r:id="rId119"/>
    <p:sldId id="374" r:id="rId120"/>
    <p:sldId id="743" r:id="rId121"/>
    <p:sldId id="623" r:id="rId122"/>
    <p:sldId id="744" r:id="rId123"/>
    <p:sldId id="745" r:id="rId124"/>
    <p:sldId id="555" r:id="rId125"/>
    <p:sldId id="630" r:id="rId126"/>
    <p:sldId id="631" r:id="rId127"/>
    <p:sldId id="746" r:id="rId128"/>
    <p:sldId id="747" r:id="rId129"/>
    <p:sldId id="655" r:id="rId130"/>
    <p:sldId id="664" r:id="rId131"/>
    <p:sldId id="614" r:id="rId132"/>
    <p:sldId id="558" r:id="rId133"/>
    <p:sldId id="615" r:id="rId134"/>
    <p:sldId id="636" r:id="rId135"/>
    <p:sldId id="748" r:id="rId136"/>
    <p:sldId id="665" r:id="rId137"/>
    <p:sldId id="749" r:id="rId138"/>
    <p:sldId id="560" r:id="rId139"/>
    <p:sldId id="559" r:id="rId140"/>
    <p:sldId id="545" r:id="rId141"/>
    <p:sldId id="546" r:id="rId142"/>
    <p:sldId id="403" r:id="rId143"/>
    <p:sldId id="404" r:id="rId144"/>
    <p:sldId id="567" r:id="rId145"/>
    <p:sldId id="406" r:id="rId146"/>
    <p:sldId id="503" r:id="rId147"/>
    <p:sldId id="276" r:id="rId148"/>
    <p:sldId id="750" r:id="rId149"/>
    <p:sldId id="799" r:id="rId150"/>
    <p:sldId id="800" r:id="rId151"/>
    <p:sldId id="814" r:id="rId152"/>
    <p:sldId id="812" r:id="rId153"/>
    <p:sldId id="815" r:id="rId154"/>
    <p:sldId id="816" r:id="rId155"/>
    <p:sldId id="817" r:id="rId156"/>
    <p:sldId id="813" r:id="rId157"/>
    <p:sldId id="802" r:id="rId158"/>
    <p:sldId id="803" r:id="rId159"/>
    <p:sldId id="801" r:id="rId160"/>
    <p:sldId id="818" r:id="rId161"/>
    <p:sldId id="819" r:id="rId162"/>
    <p:sldId id="415" r:id="rId163"/>
    <p:sldId id="416" r:id="rId164"/>
    <p:sldId id="417" r:id="rId165"/>
    <p:sldId id="418" r:id="rId166"/>
    <p:sldId id="419" r:id="rId167"/>
    <p:sldId id="442" r:id="rId168"/>
    <p:sldId id="420" r:id="rId169"/>
    <p:sldId id="421" r:id="rId170"/>
    <p:sldId id="422" r:id="rId171"/>
    <p:sldId id="424" r:id="rId172"/>
    <p:sldId id="425" r:id="rId173"/>
    <p:sldId id="426" r:id="rId174"/>
    <p:sldId id="427" r:id="rId175"/>
    <p:sldId id="428" r:id="rId176"/>
    <p:sldId id="431" r:id="rId177"/>
    <p:sldId id="820" r:id="rId178"/>
    <p:sldId id="821" r:id="rId179"/>
    <p:sldId id="822" r:id="rId180"/>
    <p:sldId id="434" r:id="rId181"/>
    <p:sldId id="435" r:id="rId182"/>
    <p:sldId id="436" r:id="rId183"/>
    <p:sldId id="823" r:id="rId184"/>
    <p:sldId id="824" r:id="rId185"/>
    <p:sldId id="389" r:id="rId186"/>
    <p:sldId id="825" r:id="rId187"/>
    <p:sldId id="826" r:id="rId188"/>
    <p:sldId id="827" r:id="rId189"/>
    <p:sldId id="443" r:id="rId190"/>
    <p:sldId id="444" r:id="rId191"/>
    <p:sldId id="445" r:id="rId192"/>
    <p:sldId id="446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76" r:id="rId206"/>
    <p:sldId id="460" r:id="rId207"/>
    <p:sldId id="477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89C082F-36E2-4F80-8296-77DF3D2196D8}">
          <p14:sldIdLst>
            <p14:sldId id="256"/>
            <p14:sldId id="257"/>
            <p14:sldId id="258"/>
          </p14:sldIdLst>
        </p14:section>
        <p14:section name="What is HTML?" id="{84F05529-3EAD-4E28-808D-7946EA3FD459}">
          <p14:sldIdLst>
            <p14:sldId id="259"/>
            <p14:sldId id="495"/>
            <p14:sldId id="260"/>
            <p14:sldId id="261"/>
            <p14:sldId id="262"/>
            <p14:sldId id="263"/>
            <p14:sldId id="264"/>
          </p14:sldIdLst>
        </p14:section>
        <p14:section name="HTML Common Elements" id="{7C1A06DE-2D93-4146-8DF1-57443DDA0FC0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CSS" id="{94880984-0FEF-4050-AC6F-40003AF495FA}">
          <p14:sldIdLst>
            <p14:sldId id="277"/>
            <p14:sldId id="278"/>
            <p14:sldId id="279"/>
            <p14:sldId id="547"/>
            <p14:sldId id="549"/>
            <p14:sldId id="308"/>
            <p14:sldId id="280"/>
            <p14:sldId id="281"/>
            <p14:sldId id="282"/>
            <p14:sldId id="283"/>
            <p14:sldId id="284"/>
          </p14:sldIdLst>
        </p14:section>
        <p14:section name="Inline and Block Elements" id="{ADA07FA1-19DB-4C68-8CFF-F0C5392DA70A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53"/>
            <p14:sldId id="550"/>
            <p14:sldId id="309"/>
            <p14:sldId id="508"/>
            <p14:sldId id="509"/>
            <p14:sldId id="510"/>
            <p14:sldId id="511"/>
            <p14:sldId id="512"/>
            <p14:sldId id="513"/>
            <p14:sldId id="515"/>
            <p14:sldId id="514"/>
            <p14:sldId id="730"/>
            <p14:sldId id="516"/>
            <p14:sldId id="517"/>
            <p14:sldId id="731"/>
            <p14:sldId id="732"/>
            <p14:sldId id="689"/>
            <p14:sldId id="521"/>
            <p14:sldId id="692"/>
            <p14:sldId id="733"/>
            <p14:sldId id="522"/>
            <p14:sldId id="727"/>
            <p14:sldId id="734"/>
            <p14:sldId id="525"/>
            <p14:sldId id="735"/>
            <p14:sldId id="696"/>
            <p14:sldId id="527"/>
            <p14:sldId id="736"/>
            <p14:sldId id="698"/>
            <p14:sldId id="699"/>
            <p14:sldId id="710"/>
            <p14:sldId id="729"/>
            <p14:sldId id="737"/>
            <p14:sldId id="714"/>
            <p14:sldId id="715"/>
            <p14:sldId id="738"/>
            <p14:sldId id="718"/>
          </p14:sldIdLst>
        </p14:section>
        <p14:section name="Summary" id="{044FE56B-152C-469D-A109-71332C64881D}">
          <p14:sldIdLst>
            <p14:sldId id="305"/>
            <p14:sldId id="739"/>
            <p14:sldId id="740"/>
            <p14:sldId id="568"/>
            <p14:sldId id="570"/>
            <p14:sldId id="606"/>
            <p14:sldId id="607"/>
            <p14:sldId id="306"/>
            <p14:sldId id="617"/>
            <p14:sldId id="572"/>
            <p14:sldId id="608"/>
            <p14:sldId id="573"/>
            <p14:sldId id="575"/>
            <p14:sldId id="578"/>
            <p14:sldId id="618"/>
            <p14:sldId id="619"/>
            <p14:sldId id="579"/>
            <p14:sldId id="580"/>
            <p14:sldId id="583"/>
            <p14:sldId id="584"/>
            <p14:sldId id="585"/>
            <p14:sldId id="586"/>
            <p14:sldId id="588"/>
            <p14:sldId id="362"/>
            <p14:sldId id="590"/>
            <p14:sldId id="592"/>
            <p14:sldId id="651"/>
            <p14:sldId id="367"/>
            <p14:sldId id="326"/>
            <p14:sldId id="652"/>
            <p14:sldId id="654"/>
            <p14:sldId id="492"/>
            <p14:sldId id="387"/>
            <p14:sldId id="388"/>
            <p14:sldId id="741"/>
            <p14:sldId id="343"/>
            <p14:sldId id="369"/>
            <p14:sldId id="742"/>
            <p14:sldId id="371"/>
            <p14:sldId id="589"/>
            <p14:sldId id="373"/>
            <p14:sldId id="374"/>
            <p14:sldId id="743"/>
            <p14:sldId id="623"/>
            <p14:sldId id="744"/>
            <p14:sldId id="745"/>
            <p14:sldId id="555"/>
            <p14:sldId id="630"/>
            <p14:sldId id="631"/>
            <p14:sldId id="746"/>
            <p14:sldId id="747"/>
            <p14:sldId id="655"/>
            <p14:sldId id="664"/>
            <p14:sldId id="614"/>
            <p14:sldId id="558"/>
            <p14:sldId id="615"/>
            <p14:sldId id="636"/>
            <p14:sldId id="748"/>
            <p14:sldId id="665"/>
            <p14:sldId id="749"/>
            <p14:sldId id="560"/>
            <p14:sldId id="559"/>
            <p14:sldId id="545"/>
            <p14:sldId id="546"/>
            <p14:sldId id="403"/>
            <p14:sldId id="404"/>
            <p14:sldId id="567"/>
            <p14:sldId id="406"/>
            <p14:sldId id="503"/>
            <p14:sldId id="276"/>
            <p14:sldId id="750"/>
            <p14:sldId id="799"/>
            <p14:sldId id="800"/>
            <p14:sldId id="814"/>
            <p14:sldId id="812"/>
            <p14:sldId id="815"/>
            <p14:sldId id="816"/>
            <p14:sldId id="817"/>
            <p14:sldId id="813"/>
            <p14:sldId id="802"/>
            <p14:sldId id="803"/>
            <p14:sldId id="801"/>
            <p14:sldId id="818"/>
            <p14:sldId id="819"/>
            <p14:sldId id="415"/>
            <p14:sldId id="416"/>
            <p14:sldId id="417"/>
            <p14:sldId id="418"/>
            <p14:sldId id="419"/>
            <p14:sldId id="442"/>
            <p14:sldId id="420"/>
            <p14:sldId id="421"/>
            <p14:sldId id="422"/>
            <p14:sldId id="424"/>
            <p14:sldId id="425"/>
            <p14:sldId id="426"/>
            <p14:sldId id="427"/>
            <p14:sldId id="428"/>
            <p14:sldId id="431"/>
            <p14:sldId id="820"/>
            <p14:sldId id="821"/>
            <p14:sldId id="822"/>
            <p14:sldId id="434"/>
            <p14:sldId id="435"/>
            <p14:sldId id="436"/>
            <p14:sldId id="823"/>
            <p14:sldId id="824"/>
            <p14:sldId id="389"/>
            <p14:sldId id="825"/>
            <p14:sldId id="826"/>
            <p14:sldId id="827"/>
            <p14:sldId id="443"/>
            <p14:sldId id="444"/>
            <p14:sldId id="445"/>
            <p14:sldId id="446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76"/>
            <p14:sldId id="460"/>
            <p14:sldId id="477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0" autoAdjust="0"/>
    <p:restoredTop sz="95214" autoAdjust="0"/>
  </p:normalViewPr>
  <p:slideViewPr>
    <p:cSldViewPr showGuides="1">
      <p:cViewPr varScale="1">
        <p:scale>
          <a:sx n="115" d="100"/>
          <a:sy n="115" d="100"/>
        </p:scale>
        <p:origin x="82" y="168"/>
      </p:cViewPr>
      <p:guideLst>
        <p:guide orient="horz" pos="2184"/>
        <p:guide pos="3840"/>
        <p:guide orient="horz" pos="2188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15.2.2023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1563032-C555-43AD-9525-6E71870923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4148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4229C-B4A4-4C08-B9A2-BD0F56F36D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8752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003BC47-BAA6-46F8-86BA-8E5F8F11AF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5601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ADA778C-93E4-4EFE-868B-5516AC903C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12727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DC09CDA-7D4F-4E4A-9B6E-78FA6587C1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1341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6C34852-5A75-4981-B5DF-D0B8B78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27348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35298-E001-4576-9236-F452580A18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121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9EDF70-251A-4747-AF0F-3A06446B32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499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EC6E15F-18F2-4C56-A893-45C4B5FA19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3496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2C66FCA-BA1A-4A8C-AF11-F39F7D7337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6965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1BB80-BB79-48BA-A525-43ECF30EA7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9786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9A3DC-00B5-45D0-B928-DC13D90780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181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A33AEB6-9377-4E4F-8A15-B57896B989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42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8B0D8-949C-482D-990A-2DAB14AD4AD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886E515-7822-433F-B033-5875A9BC7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018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E6BD200-2C67-4EF3-98AF-71C92F88A7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9450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AD25191-B286-40AF-9921-6BA0E15FEB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021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C30D48C-7EA7-4A9A-82DB-6CCCB7BE92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3095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jpe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anon/pen/bgrjQr?editors=1000" TargetMode="External"/><Relationship Id="rId2" Type="http://schemas.openxmlformats.org/officeDocument/2006/relationships/hyperlink" Target="https://codepen.io/snakov/pen/poNxXr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hyperlink" Target="https://codepen.io/snakov/pen/jOVJXVN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depen.io/snakov/pen/GRjLWW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codepen.io/snakov/pen/oNYQvpB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codepen.io/snakov/pen/XWNyreJ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visualstudio.com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ebtypography.net/" TargetMode="External"/><Relationship Id="rId2" Type="http://schemas.openxmlformats.org/officeDocument/2006/relationships/hyperlink" Target="https://en.wikipedia.org/wiki/The_Elements_of_Typographic_Styl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HTML and CSS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916252"/>
            <a:ext cx="2950749" cy="382532"/>
          </a:xfrm>
        </p:spPr>
        <p:txBody>
          <a:bodyPr/>
          <a:lstStyle/>
          <a:p>
            <a:r>
              <a:rPr lang="en-US"/>
              <a:t>Software University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2561" y="4876928"/>
            <a:ext cx="2950749" cy="506540"/>
          </a:xfrm>
        </p:spPr>
        <p:txBody>
          <a:bodyPr/>
          <a:lstStyle/>
          <a:p>
            <a:r>
              <a:rPr lang="en-US" err="1"/>
              <a:t>SoftUni</a:t>
            </a:r>
            <a:r>
              <a:rPr lang="en-US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2561" y="5361046"/>
            <a:ext cx="2950749" cy="460181"/>
          </a:xfrm>
        </p:spPr>
        <p:txBody>
          <a:bodyPr/>
          <a:lstStyle/>
          <a:p>
            <a:r>
              <a:rPr lang="en-US"/>
              <a:t>Technical Trainers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86" y="1727062"/>
            <a:ext cx="2620154" cy="2620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53" y="1731322"/>
            <a:ext cx="2567133" cy="25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11029" y="1477709"/>
            <a:ext cx="4799350" cy="595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3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11029" y="2834355"/>
            <a:ext cx="4799350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red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20254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7461" y="1477708"/>
            <a:ext cx="5699115" cy="9342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ln w="0"/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799" noProof="1">
              <a:ln w="0"/>
              <a:solidFill>
                <a:schemeClr val="bg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7461" y="2834355"/>
            <a:ext cx="5699115" cy="3518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href=""&gt;&lt;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/li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/ul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/div</a:t>
            </a:r>
            <a:r>
              <a:rPr lang="it-IT" sz="27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endParaRPr lang="en-US" sz="2799" noProof="1"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6568" y="2253103"/>
            <a:ext cx="380901" cy="45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EF9A435-02CB-4CA9-8CC9-802AF0CBB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87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word-break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words should break when reaching the end of 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break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break-all</a:t>
            </a:r>
            <a:r>
              <a:rPr lang="en-US" dirty="0"/>
              <a:t> - words with no space will </a:t>
            </a:r>
            <a:r>
              <a:rPr lang="en-US" b="1" dirty="0">
                <a:solidFill>
                  <a:schemeClr val="bg1"/>
                </a:solidFill>
              </a:rPr>
              <a:t>break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as soon as they reach the end of a line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2979000"/>
            <a:ext cx="4905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339114" y="4485232"/>
            <a:ext cx="491046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word-break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break-all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00" y="2979000"/>
            <a:ext cx="3838575" cy="7334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59" y="5214200"/>
            <a:ext cx="3838575" cy="89535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45E2197-26A8-42BE-9FDE-0EA6B7D89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82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Shadow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Text-shadow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 defines the shadow of the text content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None - the text content has </a:t>
            </a:r>
            <a:r>
              <a:rPr lang="en-US" b="1" dirty="0">
                <a:solidFill>
                  <a:schemeClr val="bg1"/>
                </a:solidFill>
              </a:rPr>
              <a:t>no shadow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Text-shadow: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&lt;horizontal&gt;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&lt;vertical&gt;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&lt;blur&gt;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&lt;color&gt;</a:t>
            </a:r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765947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8903" y="5180895"/>
            <a:ext cx="607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2px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2801230"/>
            <a:ext cx="3075569" cy="12444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69" y="5234351"/>
            <a:ext cx="3075569" cy="127264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1754F14B-8D25-43B1-AB9A-9CB079558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54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140+ </a:t>
            </a:r>
            <a:r>
              <a:rPr lang="en-US" b="1" dirty="0">
                <a:solidFill>
                  <a:schemeClr val="bg1"/>
                </a:solidFill>
              </a:rPr>
              <a:t>predefined color names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 g.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E81818"/>
                </a:solidFill>
              </a:rPr>
              <a:t>red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blue</a:t>
            </a:r>
            <a:r>
              <a:rPr lang="en-US" dirty="0"/>
              <a:t>, </a:t>
            </a:r>
            <a:r>
              <a:rPr lang="en-US" b="1" dirty="0">
                <a:solidFill>
                  <a:srgbClr val="FF7F50"/>
                </a:solidFill>
              </a:rPr>
              <a:t>coral</a:t>
            </a:r>
            <a:r>
              <a:rPr lang="en-US" dirty="0"/>
              <a:t>, …)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Hexadecimal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color code</a:t>
            </a:r>
            <a:r>
              <a:rPr lang="bg-BG" dirty="0"/>
              <a:t> </a:t>
            </a:r>
            <a:r>
              <a:rPr lang="en-US" dirty="0"/>
              <a:t>in format </a:t>
            </a:r>
            <a:r>
              <a:rPr lang="en-US" b="1" dirty="0">
                <a:latin typeface="Consolas" panose="020B0609020204030204" pitchFamily="49" charset="0"/>
              </a:rPr>
              <a:t>#RGB</a:t>
            </a:r>
            <a:r>
              <a:rPr lang="en-US" dirty="0"/>
              <a:t> or </a:t>
            </a:r>
            <a:r>
              <a:rPr lang="en-US" b="1" dirty="0">
                <a:latin typeface="Consolas" panose="020B0609020204030204" pitchFamily="49" charset="0"/>
              </a:rPr>
              <a:t>#RRGGBB</a:t>
            </a:r>
            <a:r>
              <a:rPr lang="en-US" dirty="0"/>
              <a:t>:</a:t>
            </a:r>
            <a:endParaRPr lang="bg-BG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bg-BG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  <a:r>
              <a:rPr lang="en-US" dirty="0"/>
              <a:t>color codes (red, green, blue values):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Decimal </a:t>
            </a:r>
            <a:r>
              <a:rPr lang="bg-BG" sz="2999" b="1" noProof="1">
                <a:solidFill>
                  <a:schemeClr val="bg1"/>
                </a:solidFill>
                <a:latin typeface="Consolas" panose="020B0609020204030204" pitchFamily="49" charset="0"/>
              </a:rPr>
              <a:t>rgba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color codes (red, green, blue</a:t>
            </a:r>
            <a:r>
              <a:rPr lang="bg-BG" dirty="0"/>
              <a:t>,</a:t>
            </a:r>
            <a:r>
              <a:rPr lang="en-US" dirty="0"/>
              <a:t> alpha opacity):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Color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97407" y="1896959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red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7C2C164A-C2BF-48EC-A5DB-FB2D470E6152}"/>
              </a:ext>
            </a:extLst>
          </p:cNvPr>
          <p:cNvSpPr txBox="1"/>
          <p:nvPr/>
        </p:nvSpPr>
        <p:spPr>
          <a:xfrm>
            <a:off x="697407" y="3235616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#05ffb0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32DBC164-C39F-4D9E-BC6C-32C7375A49D5}"/>
              </a:ext>
            </a:extLst>
          </p:cNvPr>
          <p:cNvSpPr txBox="1"/>
          <p:nvPr/>
        </p:nvSpPr>
        <p:spPr>
          <a:xfrm>
            <a:off x="697407" y="4567953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rgb(</a:t>
            </a:r>
            <a:r>
              <a:rPr lang="bg-BG" sz="2399" noProof="1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125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08A7B366-1CD8-4D15-9AF7-D5C7DC8CC8B6}"/>
              </a:ext>
            </a:extLst>
          </p:cNvPr>
          <p:cNvSpPr txBox="1"/>
          <p:nvPr/>
        </p:nvSpPr>
        <p:spPr>
          <a:xfrm>
            <a:off x="699085" y="5923515"/>
            <a:ext cx="5171975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color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bg-BG" sz="2399" noProof="1">
                <a:solidFill>
                  <a:srgbClr val="000000"/>
                </a:solidFill>
              </a:rPr>
              <a:t>rgba(</a:t>
            </a:r>
            <a:r>
              <a:rPr lang="bg-BG" sz="2399" noProof="1">
                <a:solidFill>
                  <a:srgbClr val="098658"/>
                </a:solidFill>
              </a:rPr>
              <a:t>255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</a:t>
            </a:r>
            <a:r>
              <a:rPr lang="en-GB" sz="2399" dirty="0">
                <a:solidFill>
                  <a:srgbClr val="000000"/>
                </a:solidFill>
              </a:rPr>
              <a:t>, </a:t>
            </a:r>
            <a:r>
              <a:rPr lang="en-GB" sz="2399" dirty="0">
                <a:solidFill>
                  <a:srgbClr val="098658"/>
                </a:solidFill>
              </a:rPr>
              <a:t>0.5</a:t>
            </a:r>
            <a:r>
              <a:rPr lang="en-GB" sz="2399" dirty="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44" y="1896959"/>
            <a:ext cx="2604795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0" t="9174" r="2338" b="8262"/>
          <a:stretch/>
        </p:blipFill>
        <p:spPr>
          <a:xfrm>
            <a:off x="6320942" y="3235616"/>
            <a:ext cx="2607514" cy="5872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3631" r="2873"/>
          <a:stretch/>
        </p:blipFill>
        <p:spPr>
          <a:xfrm>
            <a:off x="6320941" y="5924456"/>
            <a:ext cx="2612320" cy="58634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12360" r="1930" b="8900"/>
          <a:stretch/>
        </p:blipFill>
        <p:spPr>
          <a:xfrm>
            <a:off x="6323399" y="4567953"/>
            <a:ext cx="2607520" cy="5872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2D22F52B-7AEE-4521-8365-C82940AD2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85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Color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background-color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color of the background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transparent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Specify the background color with: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HEX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RGB/RGBA</a:t>
            </a:r>
          </a:p>
          <a:p>
            <a:pPr lvl="2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Named color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49854" y="2400978"/>
            <a:ext cx="5355000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transparent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EE0807C-B0A5-4C2B-B8AC-61C34FC39FBA}"/>
              </a:ext>
            </a:extLst>
          </p:cNvPr>
          <p:cNvSpPr txBox="1"/>
          <p:nvPr/>
        </p:nvSpPr>
        <p:spPr>
          <a:xfrm>
            <a:off x="1049854" y="5499000"/>
            <a:ext cx="5355001" cy="5874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400" dirty="0">
                <a:solidFill>
                  <a:srgbClr val="FF0000"/>
                </a:solidFill>
              </a:rPr>
              <a:t>background-color</a:t>
            </a:r>
            <a:r>
              <a:rPr lang="en-GB" sz="2400" dirty="0">
                <a:solidFill>
                  <a:srgbClr val="000000"/>
                </a:solidFill>
              </a:rPr>
              <a:t>: </a:t>
            </a:r>
            <a:r>
              <a:rPr lang="en-GB" sz="2400" dirty="0">
                <a:solidFill>
                  <a:srgbClr val="0451A5"/>
                </a:solidFill>
              </a:rPr>
              <a:t>navy</a:t>
            </a:r>
            <a:r>
              <a:rPr lang="en-GB" sz="24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6E96A906-6826-43AC-9916-4E8CFCE89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5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Cursor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Sets the </a:t>
            </a:r>
            <a:r>
              <a:rPr lang="en-US" b="1" dirty="0">
                <a:solidFill>
                  <a:schemeClr val="bg1"/>
                </a:solidFill>
              </a:rPr>
              <a:t>mouse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cursor</a:t>
            </a:r>
            <a:r>
              <a:rPr lang="en-US" b="1" dirty="0"/>
              <a:t> </a:t>
            </a:r>
            <a:r>
              <a:rPr lang="en-US" dirty="0"/>
              <a:t>when hovering the element:</a:t>
            </a:r>
          </a:p>
          <a:p>
            <a:pPr lvl="1">
              <a:lnSpc>
                <a:spcPts val="3399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7407" y="1998306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pointer;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ED0F3-9B3A-4948-9C59-5CE64F29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15" y="1998306"/>
            <a:ext cx="2139924" cy="64314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532" y="2433213"/>
            <a:ext cx="501571" cy="590892"/>
          </a:xfrm>
          <a:prstGeom prst="rect">
            <a:avLst/>
          </a:prstGeom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62503BC-CA5F-4670-9A45-6893FFA58830}"/>
              </a:ext>
            </a:extLst>
          </p:cNvPr>
          <p:cNvSpPr txBox="1"/>
          <p:nvPr/>
        </p:nvSpPr>
        <p:spPr>
          <a:xfrm>
            <a:off x="697407" y="3144919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move;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70716D-96BA-41B8-8037-37310AA9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15" y="3114082"/>
            <a:ext cx="2109964" cy="703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02" y="3465742"/>
            <a:ext cx="500880" cy="500880"/>
          </a:xfrm>
          <a:prstGeom prst="rect">
            <a:avLst/>
          </a:prstGeom>
        </p:spPr>
      </p:pic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C8A2CEEB-E234-4577-AD9D-C6FA7F270645}"/>
              </a:ext>
            </a:extLst>
          </p:cNvPr>
          <p:cNvSpPr txBox="1"/>
          <p:nvPr/>
        </p:nvSpPr>
        <p:spPr>
          <a:xfrm>
            <a:off x="697407" y="4327915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none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Текстово поле 10">
            <a:extLst>
              <a:ext uri="{FF2B5EF4-FFF2-40B4-BE49-F238E27FC236}">
                <a16:creationId xmlns:a16="http://schemas.microsoft.com/office/drawing/2014/main" id="{94CDB531-DB4A-4DA2-AA61-E1ACAF1F6FB8}"/>
              </a:ext>
            </a:extLst>
          </p:cNvPr>
          <p:cNvSpPr txBox="1"/>
          <p:nvPr/>
        </p:nvSpPr>
        <p:spPr>
          <a:xfrm>
            <a:off x="697407" y="5507697"/>
            <a:ext cx="5848477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cursor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col-resize</a:t>
            </a:r>
            <a:r>
              <a:rPr lang="en-GB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2E0DF7-22C1-42CF-B243-FDCAB1968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315" y="5298849"/>
            <a:ext cx="3742350" cy="1066522"/>
          </a:xfrm>
          <a:prstGeom prst="rect">
            <a:avLst/>
          </a:prstGeom>
        </p:spPr>
      </p:pic>
      <p:pic>
        <p:nvPicPr>
          <p:cNvPr id="1026" name="Picture 2" descr="Interactions - Vector stencils library">
            <a:extLst>
              <a:ext uri="{FF2B5EF4-FFF2-40B4-BE49-F238E27FC236}">
                <a16:creationId xmlns:a16="http://schemas.microsoft.com/office/drawing/2014/main" id="{FA276EDD-B872-4C74-922B-67936AE4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81" y="5957580"/>
            <a:ext cx="648828" cy="6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1E54CE-6975-4E52-AC8D-27699C909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0315" y="4278107"/>
            <a:ext cx="2166506" cy="875294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6DB9AFE3-211D-4AFE-9B45-DD23E99F8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05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20" grpId="0" animBg="1"/>
      <p:bldP spid="2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Outline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Outline-width - defines the </a:t>
            </a:r>
            <a:r>
              <a:rPr lang="en-US" b="1" dirty="0">
                <a:solidFill>
                  <a:schemeClr val="bg1"/>
                </a:solidFill>
              </a:rPr>
              <a:t>width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Outline-style - defines the </a:t>
            </a:r>
            <a:r>
              <a:rPr lang="en-US" b="1" dirty="0">
                <a:solidFill>
                  <a:schemeClr val="bg1"/>
                </a:solidFill>
              </a:rPr>
              <a:t>style</a:t>
            </a:r>
            <a:r>
              <a:rPr lang="en-US" dirty="0"/>
              <a:t> of the element's outlines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Outline-color - defines the </a:t>
            </a:r>
            <a:r>
              <a:rPr lang="en-US" b="1" dirty="0">
                <a:solidFill>
                  <a:schemeClr val="bg1"/>
                </a:solidFill>
              </a:rPr>
              <a:t>color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element's outlines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831000" y="3975798"/>
            <a:ext cx="60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outline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4px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dotted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50" y="4359708"/>
            <a:ext cx="3943350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945AAAD-BE87-4056-80C9-0278FD777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9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Awesome Icons</a:t>
            </a:r>
            <a:endParaRPr lang="en-US" dirty="0"/>
          </a:p>
        </p:txBody>
      </p:sp>
      <p:pic>
        <p:nvPicPr>
          <p:cNvPr id="1026" name="Picture 2" descr="Резултат с изображение за „fontawesome logo png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75" y="819000"/>
            <a:ext cx="4361250" cy="3652548"/>
          </a:xfrm>
          <a:prstGeom prst="roundRect">
            <a:avLst>
              <a:gd name="adj" fmla="val 3934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5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7048"/>
            <a:ext cx="11815018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Font Awesome </a:t>
            </a:r>
            <a:r>
              <a:rPr lang="en-US" sz="3199" dirty="0"/>
              <a:t>provides vector icons, emojis, etc.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Add the following link inside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sz="2999" b="1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Or import Font Awesome in the </a:t>
            </a:r>
            <a:r>
              <a:rPr lang="en-US" sz="2999" b="1" dirty="0">
                <a:solidFill>
                  <a:schemeClr val="bg1"/>
                </a:solidFill>
              </a:rPr>
              <a:t>CSS</a:t>
            </a:r>
            <a:r>
              <a:rPr lang="en-US" sz="2999" dirty="0">
                <a:solidFill>
                  <a:schemeClr val="bg1"/>
                </a:solidFill>
              </a:rPr>
              <a:t> </a:t>
            </a:r>
            <a:r>
              <a:rPr lang="en-US" sz="2999" dirty="0"/>
              <a:t>file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999" dirty="0"/>
              <a:t>Choose an icon</a:t>
            </a:r>
            <a:r>
              <a:rPr lang="en-US" sz="2999" dirty="0">
                <a:sym typeface="Wingdings" panose="05000000000000000000" pitchFamily="2" charset="2"/>
              </a:rPr>
              <a:t>  </a:t>
            </a:r>
            <a:r>
              <a:rPr lang="en-US" sz="2999" dirty="0"/>
              <a:t>copy the 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</a:rPr>
              <a:t>&lt;i&gt;</a:t>
            </a:r>
            <a:r>
              <a:rPr lang="en-US" sz="2999" dirty="0"/>
              <a:t> element </a:t>
            </a:r>
            <a:r>
              <a:rPr lang="en-US" sz="2999" dirty="0">
                <a:sym typeface="Wingdings" panose="05000000000000000000" pitchFamily="2" charset="2"/>
              </a:rPr>
              <a:t> </a:t>
            </a:r>
            <a:r>
              <a:rPr lang="en-US" sz="2999" dirty="0"/>
              <a:t>paste it in your HTML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sp>
        <p:nvSpPr>
          <p:cNvPr id="14" name="Текстово поле 10"/>
          <p:cNvSpPr txBox="1"/>
          <p:nvPr/>
        </p:nvSpPr>
        <p:spPr>
          <a:xfrm>
            <a:off x="525771" y="3490124"/>
            <a:ext cx="1115709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000000"/>
                </a:solidFill>
              </a:rPr>
              <a:t>  </a:t>
            </a:r>
            <a:r>
              <a:rPr lang="en-GB" sz="2399" noProof="1">
                <a:solidFill>
                  <a:srgbClr val="800000"/>
                </a:solidFill>
              </a:rPr>
              <a:t>&lt;link</a:t>
            </a:r>
            <a:r>
              <a:rPr lang="en-GB" sz="2399" noProof="1">
                <a:solidFill>
                  <a:srgbClr val="FF0000"/>
                </a:solidFill>
              </a:rPr>
              <a:t> rel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"stylesheet"</a:t>
            </a:r>
            <a:r>
              <a:rPr lang="en-GB" sz="2399" noProof="1">
                <a:solidFill>
                  <a:srgbClr val="FF0000"/>
                </a:solidFill>
              </a:rPr>
              <a:t> href</a:t>
            </a:r>
            <a:r>
              <a:rPr lang="en-GB" sz="2399" noProof="1">
                <a:solidFill>
                  <a:srgbClr val="000000"/>
                </a:solidFill>
              </a:rPr>
              <a:t>=</a:t>
            </a:r>
            <a:r>
              <a:rPr lang="en-GB" sz="2399" noProof="1">
                <a:solidFill>
                  <a:srgbClr val="0000FF"/>
                </a:solidFill>
              </a:rPr>
              <a:t>"https://use.fontawesome.com/releases/v5.10.2/css/all.css"</a:t>
            </a:r>
            <a:r>
              <a:rPr lang="en-GB" sz="2399" noProof="1">
                <a:solidFill>
                  <a:srgbClr val="800000"/>
                </a:solidFill>
              </a:rPr>
              <a:t>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&lt;/head&gt;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&lt;body&gt;</a:t>
            </a:r>
            <a:endParaRPr lang="en-GB" sz="2399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  &lt;a href="#"&gt;</a:t>
            </a:r>
            <a:r>
              <a:rPr lang="en-GB" sz="2399" noProof="1">
                <a:solidFill>
                  <a:schemeClr val="bg1"/>
                </a:solidFill>
              </a:rPr>
              <a:t>&lt;i </a:t>
            </a:r>
            <a:r>
              <a:rPr lang="en-GB" sz="2399" noProof="1">
                <a:solidFill>
                  <a:srgbClr val="FF0000"/>
                </a:solidFill>
              </a:rPr>
              <a:t>class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="</a:t>
            </a:r>
            <a:r>
              <a:rPr lang="en-GB" sz="2399" noProof="1">
                <a:solidFill>
                  <a:srgbClr val="0070C0"/>
                </a:solidFill>
              </a:rPr>
              <a:t>fa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fa-home</a:t>
            </a:r>
            <a:r>
              <a:rPr lang="en-GB" sz="2399" noProof="1">
                <a:solidFill>
                  <a:schemeClr val="accent3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2399" noProof="1">
                <a:solidFill>
                  <a:srgbClr val="0070C0"/>
                </a:solidFill>
              </a:rPr>
              <a:t>fa-fw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"</a:t>
            </a:r>
            <a:r>
              <a:rPr lang="en-GB" sz="2399" noProof="1">
                <a:solidFill>
                  <a:schemeClr val="bg1"/>
                </a:solidFill>
              </a:rPr>
              <a:t>&gt;&lt;/i&gt;</a:t>
            </a:r>
            <a:r>
              <a:rPr lang="en-GB" sz="2399" noProof="1">
                <a:solidFill>
                  <a:schemeClr val="accent6">
                    <a:lumMod val="10000"/>
                  </a:schemeClr>
                </a:solidFill>
              </a:rPr>
              <a:t>Home</a:t>
            </a:r>
            <a:r>
              <a:rPr lang="en-GB" sz="2399" noProof="1">
                <a:solidFill>
                  <a:srgbClr val="800000"/>
                </a:solidFill>
              </a:rPr>
              <a:t>&lt;/a&gt;</a:t>
            </a:r>
          </a:p>
          <a:p>
            <a:pPr>
              <a:lnSpc>
                <a:spcPct val="90000"/>
              </a:lnSpc>
            </a:pPr>
            <a:r>
              <a:rPr lang="en-GB" sz="2399" noProof="1">
                <a:solidFill>
                  <a:srgbClr val="800000"/>
                </a:solidFill>
              </a:rPr>
              <a:t>&lt;/body&gt;</a:t>
            </a:r>
            <a:endParaRPr lang="en-GB" sz="2399" noProof="1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650" y="1910501"/>
            <a:ext cx="2149699" cy="821613"/>
          </a:xfrm>
          <a:prstGeom prst="roundRect">
            <a:avLst>
              <a:gd name="adj" fmla="val 7927"/>
            </a:avLst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6" name="Текстово поле 10"/>
          <p:cNvSpPr txBox="1"/>
          <p:nvPr/>
        </p:nvSpPr>
        <p:spPr>
          <a:xfrm>
            <a:off x="525771" y="6034361"/>
            <a:ext cx="11157094" cy="57190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299" noProof="1">
                <a:solidFill>
                  <a:srgbClr val="0000FF"/>
                </a:solidFill>
              </a:rPr>
              <a:t>@import</a:t>
            </a:r>
            <a:r>
              <a:rPr lang="en-GB" sz="2299" noProof="1">
                <a:solidFill>
                  <a:srgbClr val="000000"/>
                </a:solidFill>
              </a:rPr>
              <a:t> </a:t>
            </a:r>
            <a:r>
              <a:rPr lang="en-GB" sz="2299" noProof="1">
                <a:solidFill>
                  <a:srgbClr val="A31515"/>
                </a:solidFill>
              </a:rPr>
              <a:t>'https://use.fontawesome.com/releases/v5.10.2/css/all.css'</a:t>
            </a:r>
            <a:r>
              <a:rPr lang="en-GB" sz="22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0A02B-9AE2-4E76-B6D7-46369196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350" y="1325268"/>
            <a:ext cx="1945460" cy="1410896"/>
          </a:xfrm>
          <a:prstGeom prst="roundRect">
            <a:avLst>
              <a:gd name="adj" fmla="val 4823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022EE501-DBD6-4C24-8402-727E861AC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07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305C-29EC-448C-B7E2-A58384B75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Font Awesome icons</a:t>
            </a:r>
            <a:r>
              <a:rPr lang="en-US" dirty="0"/>
              <a:t> create a </a:t>
            </a:r>
            <a:r>
              <a:rPr lang="en-US" b="1" dirty="0">
                <a:solidFill>
                  <a:schemeClr val="bg1"/>
                </a:solidFill>
              </a:rPr>
              <a:t>navigation menu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buttons</a:t>
            </a:r>
            <a:r>
              <a:rPr lang="en-US" dirty="0"/>
              <a:t> like the following: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77C9D-80C6-46C1-86AE-23DE0FF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Awesome Icons – Exercise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7" y="2530182"/>
            <a:ext cx="4627944" cy="359951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50" y="5748297"/>
            <a:ext cx="494871" cy="590945"/>
          </a:xfrm>
          <a:prstGeom prst="rect">
            <a:avLst/>
          </a:prstGeom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86C718-7D97-4958-A70C-E605A6277ECA}"/>
              </a:ext>
            </a:extLst>
          </p:cNvPr>
          <p:cNvSpPr txBox="1"/>
          <p:nvPr/>
        </p:nvSpPr>
        <p:spPr>
          <a:xfrm>
            <a:off x="5354583" y="3204060"/>
            <a:ext cx="6378940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4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fa-home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fa-book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fa-pencil-alt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fa-cogs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br>
              <a:rPr lang="en-US" sz="2399" noProof="1">
                <a:solidFill>
                  <a:srgbClr val="000000"/>
                </a:solidFill>
              </a:rPr>
            </a:b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fas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fa-shopping-cart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it-IT" sz="2399" noProof="1">
                <a:solidFill>
                  <a:srgbClr val="A31515"/>
                </a:solidFill>
              </a:rPr>
              <a:t>&lt;i class</a:t>
            </a:r>
            <a:r>
              <a:rPr lang="it-IT" sz="2399" noProof="1">
                <a:solidFill>
                  <a:srgbClr val="000000"/>
                </a:solidFill>
              </a:rPr>
              <a:t>="</a:t>
            </a:r>
            <a:r>
              <a:rPr lang="it-IT" sz="2399" noProof="1">
                <a:solidFill>
                  <a:srgbClr val="0070C0"/>
                </a:solidFill>
              </a:rPr>
              <a:t>fas</a:t>
            </a:r>
            <a:r>
              <a:rPr lang="it-IT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it-IT" sz="2399" noProof="1">
                <a:solidFill>
                  <a:srgbClr val="0070C0"/>
                </a:solidFill>
              </a:rPr>
              <a:t>fa-info-circle</a:t>
            </a:r>
            <a:r>
              <a:rPr lang="it-IT" sz="2399" noProof="1">
                <a:solidFill>
                  <a:srgbClr val="000000"/>
                </a:solidFill>
              </a:rPr>
              <a:t>"</a:t>
            </a:r>
            <a:r>
              <a:rPr lang="it-IT" sz="2399" noProof="1">
                <a:solidFill>
                  <a:srgbClr val="A31515"/>
                </a:solidFill>
              </a:rPr>
              <a:t>&gt;&lt;/i&gt;</a:t>
            </a:r>
          </a:p>
          <a:p>
            <a:pPr>
              <a:lnSpc>
                <a:spcPct val="90000"/>
              </a:lnSpc>
            </a:pPr>
            <a:r>
              <a:rPr lang="en-US" sz="2399" noProof="1">
                <a:solidFill>
                  <a:srgbClr val="A31515"/>
                </a:solidFill>
              </a:rPr>
              <a:t>&lt;i class</a:t>
            </a:r>
            <a:r>
              <a:rPr lang="en-US" sz="2399" noProof="1">
                <a:solidFill>
                  <a:srgbClr val="000000"/>
                </a:solidFill>
              </a:rPr>
              <a:t>="</a:t>
            </a:r>
            <a:r>
              <a:rPr lang="en-US" sz="2399" noProof="1">
                <a:solidFill>
                  <a:srgbClr val="0070C0"/>
                </a:solidFill>
              </a:rPr>
              <a:t>far</a:t>
            </a:r>
            <a:r>
              <a:rPr lang="en-US" sz="2399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99" noProof="1">
                <a:solidFill>
                  <a:srgbClr val="0070C0"/>
                </a:solidFill>
              </a:rPr>
              <a:t>fa-trash-alt</a:t>
            </a:r>
            <a:r>
              <a:rPr lang="en-US" sz="2399" noProof="1">
                <a:solidFill>
                  <a:srgbClr val="000000"/>
                </a:solidFill>
              </a:rPr>
              <a:t>"</a:t>
            </a:r>
            <a:r>
              <a:rPr lang="en-US" sz="2399" noProof="1">
                <a:solidFill>
                  <a:srgbClr val="A31515"/>
                </a:solidFill>
              </a:rPr>
              <a:t>&gt;&lt;/i&gt;</a:t>
            </a:r>
            <a:endParaRPr lang="en-GB" sz="2399" noProof="1">
              <a:solidFill>
                <a:srgbClr val="A3151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07C9A-C930-4DA2-8F8F-38BBC6650E06}"/>
              </a:ext>
            </a:extLst>
          </p:cNvPr>
          <p:cNvSpPr txBox="1"/>
          <p:nvPr/>
        </p:nvSpPr>
        <p:spPr>
          <a:xfrm>
            <a:off x="5465191" y="2439259"/>
            <a:ext cx="6099327" cy="61904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60255" indent="-360255" defTabSz="1218072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3397" dirty="0">
                <a:solidFill>
                  <a:srgbClr val="234465"/>
                </a:solidFill>
                <a:latin typeface="Calibri"/>
              </a:rPr>
              <a:t>Hints:</a:t>
            </a:r>
            <a:endParaRPr lang="bg-BG" sz="3397" dirty="0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BAFCAF-73B7-4D9B-9336-4817CFBD2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9F50259-D243-4E36-ABFE-348A22559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05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7680C16-C7EB-4618-9C5D-1702DEE7626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5E7E3A7-C2E6-4217-8EEC-E48F9DC877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 rot="1008642">
            <a:off x="6031339" y="1162151"/>
            <a:ext cx="99392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988111" y="3495010"/>
            <a:ext cx="136912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6222531" y="2729282"/>
            <a:ext cx="155508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5734050" y="2230345"/>
            <a:ext cx="71507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4338397" y="2688175"/>
            <a:ext cx="124873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6942958" y="2043494"/>
            <a:ext cx="719881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8211" y="2440165"/>
            <a:ext cx="82405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5180805" y="1725619"/>
            <a:ext cx="161572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50205" y="1274414"/>
            <a:ext cx="91539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4739103" y="3306204"/>
            <a:ext cx="148553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1832" y="2899424"/>
            <a:ext cx="133367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chemeClr val="bg1"/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21028" y="2139956"/>
            <a:ext cx="1093284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296089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acking Box Open">
            <a:extLst>
              <a:ext uri="{FF2B5EF4-FFF2-40B4-BE49-F238E27FC236}">
                <a16:creationId xmlns:a16="http://schemas.microsoft.com/office/drawing/2014/main" id="{6D87839A-D04B-498B-A8CC-6A9EEF673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0450" y="1089000"/>
            <a:ext cx="3131100" cy="3131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EA3EF1-F667-4E64-B00E-60F18E5A109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What is Box Model?</a:t>
            </a:r>
          </a:p>
        </p:txBody>
      </p:sp>
    </p:spTree>
    <p:extLst>
      <p:ext uri="{BB962C8B-B14F-4D97-AF65-F5344CB8AC3E}">
        <p14:creationId xmlns:p14="http://schemas.microsoft.com/office/powerpoint/2010/main" val="202395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830598" cy="552876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box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model</a:t>
            </a:r>
            <a:r>
              <a:rPr lang="en-US" dirty="0"/>
              <a:t> is essentially a </a:t>
            </a:r>
            <a:r>
              <a:rPr lang="en-US" b="1" dirty="0">
                <a:solidFill>
                  <a:schemeClr val="bg1"/>
                </a:solidFill>
              </a:rPr>
              <a:t>box</a:t>
            </a:r>
            <a:r>
              <a:rPr lang="en-US" dirty="0"/>
              <a:t> that wraps </a:t>
            </a:r>
            <a:r>
              <a:rPr lang="en-US" b="1" dirty="0">
                <a:solidFill>
                  <a:schemeClr val="bg1"/>
                </a:solidFill>
              </a:rPr>
              <a:t>around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every</a:t>
            </a:r>
            <a:r>
              <a:rPr lang="en-US" dirty="0"/>
              <a:t> HTML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/>
            <a:r>
              <a:rPr lang="en-US" dirty="0"/>
              <a:t>Visible from the browser Dev Tools: </a:t>
            </a:r>
            <a:r>
              <a:rPr lang="en-US" b="1" dirty="0">
                <a:solidFill>
                  <a:schemeClr val="bg1"/>
                </a:solidFill>
              </a:rPr>
              <a:t>[F12]</a:t>
            </a:r>
          </a:p>
          <a:p>
            <a:r>
              <a:rPr lang="en-US" dirty="0"/>
              <a:t>HTML elements have: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– the HTML element itself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Padding</a:t>
            </a:r>
            <a:r>
              <a:rPr lang="en-US" dirty="0"/>
              <a:t> – transparent area around the content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Border</a:t>
            </a:r>
            <a:r>
              <a:rPr lang="en-US" dirty="0"/>
              <a:t> – line that goes around the padding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Margin</a:t>
            </a:r>
            <a:r>
              <a:rPr lang="en-US" dirty="0"/>
              <a:t> – transparent area outside the border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 Box Model?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79C992C-7E6A-47E9-94C3-5700C245D81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7" name="Picture 2" descr="What is the difference between padding and margins?">
            <a:extLst>
              <a:ext uri="{FF2B5EF4-FFF2-40B4-BE49-F238E27FC236}">
                <a16:creationId xmlns:a16="http://schemas.microsoft.com/office/drawing/2014/main" id="{2AC38879-61C6-4C4C-BA7B-B4FA3148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173" y="1419365"/>
            <a:ext cx="3223000" cy="28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Резултат с изображение за „block and inline element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124" y="729000"/>
            <a:ext cx="3813751" cy="3813751"/>
          </a:xfrm>
          <a:prstGeom prst="roundRect">
            <a:avLst>
              <a:gd name="adj" fmla="val 0"/>
            </a:avLst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8647D0-660C-4DC6-9A8F-66FEE6D03FA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Block-level and Inline HTML Elements</a:t>
            </a:r>
          </a:p>
        </p:txBody>
      </p:sp>
    </p:spTree>
    <p:extLst>
      <p:ext uri="{BB962C8B-B14F-4D97-AF65-F5344CB8AC3E}">
        <p14:creationId xmlns:p14="http://schemas.microsoft.com/office/powerpoint/2010/main" val="11655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HTML is made up of various elements that act as the </a:t>
            </a:r>
            <a:r>
              <a:rPr lang="en-US" sz="3600" b="1" dirty="0">
                <a:solidFill>
                  <a:schemeClr val="bg1"/>
                </a:solidFill>
              </a:rPr>
              <a:t>building blocks</a:t>
            </a:r>
            <a:r>
              <a:rPr lang="en-US" sz="3600" dirty="0"/>
              <a:t> of web pages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CSS has two different types of boxes - </a:t>
            </a:r>
            <a:r>
              <a:rPr lang="en-US" sz="3600" b="1" dirty="0">
                <a:solidFill>
                  <a:schemeClr val="bg1"/>
                </a:solidFill>
              </a:rPr>
              <a:t>block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and </a:t>
            </a:r>
            <a:r>
              <a:rPr lang="en-US" sz="3600" b="1" dirty="0">
                <a:solidFill>
                  <a:schemeClr val="bg1"/>
                </a:solidFill>
              </a:rPr>
              <a:t>inline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Block</a:t>
            </a:r>
            <a:r>
              <a:rPr lang="en-US" sz="3200" dirty="0"/>
              <a:t> Elements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Inline</a:t>
            </a:r>
            <a:r>
              <a:rPr lang="en-US" sz="3200" dirty="0"/>
              <a:t> Elements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Inline-block</a:t>
            </a:r>
            <a:r>
              <a:rPr lang="en-US" sz="3200" dirty="0"/>
              <a:t>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Inline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BA8A730-494B-4D4A-97D1-F148A51D6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25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Block element: starts on a </a:t>
            </a:r>
            <a:r>
              <a:rPr lang="en-US" b="1" dirty="0">
                <a:solidFill>
                  <a:schemeClr val="bg1"/>
                </a:solidFill>
              </a:rPr>
              <a:t>new line</a:t>
            </a:r>
            <a:r>
              <a:rPr lang="en-US" dirty="0"/>
              <a:t>, and fills up the horizontal space left and right on the web page</a:t>
            </a:r>
          </a:p>
          <a:p>
            <a:pPr>
              <a:buClr>
                <a:schemeClr val="tx1"/>
              </a:buClr>
            </a:pPr>
            <a:r>
              <a:rPr lang="en-US" dirty="0"/>
              <a:t>Some examples of block elements are: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latin typeface="+mj-lt"/>
              </a:rPr>
              <a:t>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header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article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section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nav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ol</a:t>
            </a:r>
            <a:r>
              <a:rPr lang="en-US" sz="2800" dirty="0"/>
              <a:t> ,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li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form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h1-h6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en-US" sz="2800" dirty="0"/>
              <a:t> ,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div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D3823C1-5775-494A-9D6C-84A1D29B2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9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3904" y="1295400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Elements – Example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7D3A451-9D6F-4127-9791-7B38F8D01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115</a:t>
            </a:fld>
            <a:endParaRPr lang="en-US" noProof="0" dirty="0"/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1EE7616C-3FF8-44EB-95EC-9C029153A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63" y="2388220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10" name="Group 25">
            <a:extLst>
              <a:ext uri="{FF2B5EF4-FFF2-40B4-BE49-F238E27FC236}">
                <a16:creationId xmlns:a16="http://schemas.microsoft.com/office/drawing/2014/main" id="{426E7000-6B2E-41ED-B2A4-E215EDBC8117}"/>
              </a:ext>
            </a:extLst>
          </p:cNvPr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738E6A50-8CD4-47D7-8529-C337FE5C0661}"/>
                </a:ext>
              </a:extLst>
            </p:cNvPr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09FA4FD0-12A0-4F75-B32C-78D89BE0F942}"/>
                </a:ext>
              </a:extLst>
            </p:cNvPr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FED938ED-4832-4CAC-B786-5640DCDFBD6D}"/>
                </a:ext>
              </a:extLst>
            </p:cNvPr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B56AB9F5-0E39-411F-8AC5-A32B611238ED}"/>
                </a:ext>
              </a:extLst>
            </p:cNvPr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24CC670F-41E4-4DC3-B315-A940316A114D}"/>
                </a:ext>
              </a:extLst>
            </p:cNvPr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2AC03A52-D447-4DD8-8FB1-9E1CB3D2E3C7}"/>
                </a:ext>
              </a:extLst>
            </p:cNvPr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981DA19-667E-41B3-A054-6417A64BFF1E}"/>
                </a:ext>
              </a:extLst>
            </p:cNvPr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87042BC3-61D8-401D-A30E-6235D17534F3}"/>
                </a:ext>
              </a:extLst>
            </p:cNvPr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C5BCC9D0-1D79-478F-BE97-9D01DA33F047}"/>
                </a:ext>
              </a:extLst>
            </p:cNvPr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B615C70B-3271-412F-B4FA-EF3CDDFE1A88}"/>
                </a:ext>
              </a:extLst>
            </p:cNvPr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E1069FEB-EDFE-4DB7-A9E1-B316A2CDF7AC}"/>
                </a:ext>
              </a:extLst>
            </p:cNvPr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ADD5D61F-45D6-417F-9D1B-6E22B2757978}"/>
                </a:ext>
              </a:extLst>
            </p:cNvPr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30860E12-2CCD-4C55-B044-BBF93ED49BE1}"/>
                </a:ext>
              </a:extLst>
            </p:cNvPr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E8F05448-4394-43C3-81EA-93B66B0A5E67}"/>
                </a:ext>
              </a:extLst>
            </p:cNvPr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pic>
        <p:nvPicPr>
          <p:cNvPr id="25" name="Picture 27">
            <a:extLst>
              <a:ext uri="{FF2B5EF4-FFF2-40B4-BE49-F238E27FC236}">
                <a16:creationId xmlns:a16="http://schemas.microsoft.com/office/drawing/2014/main" id="{83BF1990-3D39-4A05-97DC-87244B10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042" y="3235299"/>
            <a:ext cx="3147183" cy="1385280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1899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Inline element: </a:t>
            </a:r>
            <a:r>
              <a:rPr lang="en-US" b="1" dirty="0">
                <a:solidFill>
                  <a:schemeClr val="bg1"/>
                </a:solidFill>
              </a:rPr>
              <a:t>don't start </a:t>
            </a:r>
            <a:r>
              <a:rPr lang="en-US" dirty="0"/>
              <a:t>on a new line. They appear on the same line as the content and tags beside them</a:t>
            </a:r>
          </a:p>
          <a:p>
            <a:pPr>
              <a:buClr>
                <a:schemeClr val="tx1"/>
              </a:buClr>
            </a:pPr>
            <a:r>
              <a:rPr lang="en-US" dirty="0"/>
              <a:t>Some examples of inline-block elements are: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label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span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em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img</a:t>
            </a:r>
            <a:r>
              <a:rPr lang="en-US" dirty="0"/>
              <a:t>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input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button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</a:p>
          <a:p>
            <a:pPr>
              <a:buClr>
                <a:schemeClr val="tx1"/>
              </a:buClr>
            </a:pPr>
            <a:r>
              <a:rPr lang="en-US" dirty="0"/>
              <a:t>You can add margins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padding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just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sides of any inline element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7F4FEC5-A751-4463-9FEF-4456E2B58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41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Inline Elements –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0794A4B-5C75-4A40-8AA6-A9C2451C7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117</a:t>
            </a:fld>
            <a:endParaRPr lang="en-US" noProof="0" dirty="0"/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D631A3F9-F68C-400D-9C2C-9144BBB34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00" y="2268923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11" name="Групиране 10">
            <a:extLst>
              <a:ext uri="{FF2B5EF4-FFF2-40B4-BE49-F238E27FC236}">
                <a16:creationId xmlns:a16="http://schemas.microsoft.com/office/drawing/2014/main" id="{71002EE9-4CC6-424D-A120-3A30449C8681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12" name="Rounded Rectangle 41">
              <a:extLst>
                <a:ext uri="{FF2B5EF4-FFF2-40B4-BE49-F238E27FC236}">
                  <a16:creationId xmlns:a16="http://schemas.microsoft.com/office/drawing/2014/main" id="{1465D06A-F6A1-4D1A-8EE6-7B4A74AAB88C}"/>
                </a:ext>
              </a:extLst>
            </p:cNvPr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B034C6-B3CC-432F-9A0F-F1B4D74028CB}"/>
                </a:ext>
              </a:extLst>
            </p:cNvPr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7F715-CBC7-4EFA-90CC-F087CB2F3AB1}"/>
                </a:ext>
              </a:extLst>
            </p:cNvPr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F02F93-1414-433A-954A-8E219DCC0A5D}"/>
                </a:ext>
              </a:extLst>
            </p:cNvPr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AB5320-58D8-4F90-AA86-6E9B93E20914}"/>
                </a:ext>
              </a:extLst>
            </p:cNvPr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17" name="Picture 37">
              <a:extLst>
                <a:ext uri="{FF2B5EF4-FFF2-40B4-BE49-F238E27FC236}">
                  <a16:creationId xmlns:a16="http://schemas.microsoft.com/office/drawing/2014/main" id="{5FCA16C3-D863-44D0-8760-6FB84A28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18" name="Picture 40">
              <a:extLst>
                <a:ext uri="{FF2B5EF4-FFF2-40B4-BE49-F238E27FC236}">
                  <a16:creationId xmlns:a16="http://schemas.microsoft.com/office/drawing/2014/main" id="{E44C5985-42CA-4DD5-B218-F44FE52D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19" name="Picture 43">
              <a:extLst>
                <a:ext uri="{FF2B5EF4-FFF2-40B4-BE49-F238E27FC236}">
                  <a16:creationId xmlns:a16="http://schemas.microsoft.com/office/drawing/2014/main" id="{E4B5E23F-6441-4314-832B-08CDAF5B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CCB46B9E-A73B-4D29-A469-30E7D45E0FAF}"/>
              </a:ext>
            </a:extLst>
          </p:cNvPr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Inline-block elements are similar to inline elements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They can have padding and margins added on </a:t>
            </a:r>
            <a:r>
              <a:rPr lang="en-US" b="1" dirty="0">
                <a:solidFill>
                  <a:schemeClr val="bg1"/>
                </a:solidFill>
              </a:rPr>
              <a:t>all four sides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You have to declare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display: inline-block</a:t>
            </a:r>
            <a:r>
              <a:rPr lang="en-US" dirty="0"/>
              <a:t> in your CSS code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One common use for using inline-block is for creating navigation links horizontally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364F991-4B55-4F09-991E-43A0A0151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85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Inline-Block Elements –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915FB23-3393-4CE3-A60E-A2928A063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119</a:t>
            </a:fld>
            <a:endParaRPr lang="en-US" noProof="0" dirty="0"/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2C3774CC-D601-4EFD-B0FD-2580C495D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66" y="2296660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A48CF3B-4273-4E1B-87A5-1037D6117A37}"/>
              </a:ext>
            </a:extLst>
          </p:cNvPr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ounded Rectangle 41">
            <a:extLst>
              <a:ext uri="{FF2B5EF4-FFF2-40B4-BE49-F238E27FC236}">
                <a16:creationId xmlns:a16="http://schemas.microsoft.com/office/drawing/2014/main" id="{0406A78F-66D8-40EB-B9A4-8E42627FC657}"/>
              </a:ext>
            </a:extLst>
          </p:cNvPr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D44EE5B0-C049-4F2A-85B6-7646A7B83446}"/>
              </a:ext>
            </a:extLst>
          </p:cNvPr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38EAF1BD-0807-4910-BE00-A70A578CEFF1}"/>
              </a:ext>
            </a:extLst>
          </p:cNvPr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9" name="Rectangle 44">
            <a:extLst>
              <a:ext uri="{FF2B5EF4-FFF2-40B4-BE49-F238E27FC236}">
                <a16:creationId xmlns:a16="http://schemas.microsoft.com/office/drawing/2014/main" id="{89D48D85-393B-478F-BABA-E31A60E4FD5D}"/>
              </a:ext>
            </a:extLst>
          </p:cNvPr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0" name="Rectangle 42">
            <a:extLst>
              <a:ext uri="{FF2B5EF4-FFF2-40B4-BE49-F238E27FC236}">
                <a16:creationId xmlns:a16="http://schemas.microsoft.com/office/drawing/2014/main" id="{B5CE5F79-5429-4245-BACF-D7B96E16E953}"/>
              </a:ext>
            </a:extLst>
          </p:cNvPr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8EA08FA1-81F5-4A34-9702-0B7DEE7B8911}"/>
              </a:ext>
            </a:extLst>
          </p:cNvPr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D1D8118B-23FE-41E8-AB45-562F86C07A74}"/>
              </a:ext>
            </a:extLst>
          </p:cNvPr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19650711-A1BA-4535-B2C3-3DFB4AFCC41B}"/>
              </a:ext>
            </a:extLst>
          </p:cNvPr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5" name="Rounded Rectangle 19">
              <a:extLst>
                <a:ext uri="{FF2B5EF4-FFF2-40B4-BE49-F238E27FC236}">
                  <a16:creationId xmlns:a16="http://schemas.microsoft.com/office/drawing/2014/main" id="{FDF18A6E-B61D-4B7A-8AE8-A84C4584F091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C60134B-0273-4690-8882-96FA1AB9F314}"/>
                </a:ext>
              </a:extLst>
            </p:cNvPr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D4EAF60C-976F-438F-AC74-F35076314857}"/>
              </a:ext>
            </a:extLst>
          </p:cNvPr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8" name="Rounded Rectangle 21">
              <a:extLst>
                <a:ext uri="{FF2B5EF4-FFF2-40B4-BE49-F238E27FC236}">
                  <a16:creationId xmlns:a16="http://schemas.microsoft.com/office/drawing/2014/main" id="{0D68380F-ACC0-4C6D-B4DB-DD946007D1FA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57721506-FCFD-4EC4-B615-A449A8918459}"/>
                </a:ext>
              </a:extLst>
            </p:cNvPr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511CA0ED-2A50-43DB-834A-B810A9E2A00A}"/>
              </a:ext>
            </a:extLst>
          </p:cNvPr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31" name="Rounded Rectangle 24">
              <a:extLst>
                <a:ext uri="{FF2B5EF4-FFF2-40B4-BE49-F238E27FC236}">
                  <a16:creationId xmlns:a16="http://schemas.microsoft.com/office/drawing/2014/main" id="{BAE3CD18-3DEA-4C03-B55E-69071391FA48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A0396950-79BA-48A8-B909-A63AC3EFDF35}"/>
                </a:ext>
              </a:extLst>
            </p:cNvPr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3" name="Group 27">
            <a:extLst>
              <a:ext uri="{FF2B5EF4-FFF2-40B4-BE49-F238E27FC236}">
                <a16:creationId xmlns:a16="http://schemas.microsoft.com/office/drawing/2014/main" id="{66409FF1-2CB7-4805-B688-A05BF5E8588C}"/>
              </a:ext>
            </a:extLst>
          </p:cNvPr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34" name="Rounded Rectangle 28">
              <a:extLst>
                <a:ext uri="{FF2B5EF4-FFF2-40B4-BE49-F238E27FC236}">
                  <a16:creationId xmlns:a16="http://schemas.microsoft.com/office/drawing/2014/main" id="{D4659A17-47BC-4B43-961B-5EE2599B6B3D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604735D5-7BED-4F19-B601-326B47ABA5BC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FABF4CE9-8B5C-47FC-8C7C-942E3F91878B}"/>
              </a:ext>
            </a:extLst>
          </p:cNvPr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7" name="Rounded Rectangle 38">
              <a:extLst>
                <a:ext uri="{FF2B5EF4-FFF2-40B4-BE49-F238E27FC236}">
                  <a16:creationId xmlns:a16="http://schemas.microsoft.com/office/drawing/2014/main" id="{F80030E7-BE69-4626-9302-A48374ACD05C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E093A9DD-7912-4F44-972C-43DB49FE525F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D11D7C76-273D-4EBF-B0E4-728CC31FB20A}"/>
              </a:ext>
            </a:extLst>
          </p:cNvPr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40" name="Rounded Rectangle 34">
              <a:extLst>
                <a:ext uri="{FF2B5EF4-FFF2-40B4-BE49-F238E27FC236}">
                  <a16:creationId xmlns:a16="http://schemas.microsoft.com/office/drawing/2014/main" id="{70D0D2BC-DE6D-41DE-B877-652DBBF6F9F1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8D968D06-789D-488D-99A7-A492B2AEA616}"/>
                </a:ext>
              </a:extLst>
            </p:cNvPr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42" name="Group 30">
            <a:extLst>
              <a:ext uri="{FF2B5EF4-FFF2-40B4-BE49-F238E27FC236}">
                <a16:creationId xmlns:a16="http://schemas.microsoft.com/office/drawing/2014/main" id="{B9C1581D-8CC7-4E52-B1E1-DD96EBF431A3}"/>
              </a:ext>
            </a:extLst>
          </p:cNvPr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43" name="Rounded Rectangle 31">
              <a:extLst>
                <a:ext uri="{FF2B5EF4-FFF2-40B4-BE49-F238E27FC236}">
                  <a16:creationId xmlns:a16="http://schemas.microsoft.com/office/drawing/2014/main" id="{524C1B78-5638-4762-BBB1-9FD5E7A69023}"/>
                </a:ext>
              </a:extLst>
            </p:cNvPr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4" name="Rectangle 32">
              <a:extLst>
                <a:ext uri="{FF2B5EF4-FFF2-40B4-BE49-F238E27FC236}">
                  <a16:creationId xmlns:a16="http://schemas.microsoft.com/office/drawing/2014/main" id="{C5B9A28C-9C12-4627-A6E2-A0FF7B1B1286}"/>
                </a:ext>
              </a:extLst>
            </p:cNvPr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pic>
        <p:nvPicPr>
          <p:cNvPr id="45" name="Picture 50">
            <a:extLst>
              <a:ext uri="{FF2B5EF4-FFF2-40B4-BE49-F238E27FC236}">
                <a16:creationId xmlns:a16="http://schemas.microsoft.com/office/drawing/2014/main" id="{29B0F79E-3F5D-4868-BB40-17403184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287604"/>
            <a:ext cx="2840242" cy="16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132955" y="1234035"/>
            <a:ext cx="11801576" cy="5569087"/>
          </a:xfrm>
        </p:spPr>
        <p:txBody>
          <a:bodyPr>
            <a:normAutofit/>
          </a:bodyPr>
          <a:lstStyle/>
          <a:p>
            <a:r>
              <a:rPr lang="en-US" sz="3400" dirty="0"/>
              <a:t>Headings: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400" b="1" dirty="0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3400" dirty="0"/>
              <a:t>to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199" dirty="0"/>
          </a:p>
          <a:p>
            <a:endParaRPr lang="en-US" sz="3199" dirty="0"/>
          </a:p>
          <a:p>
            <a:endParaRPr lang="en-US" sz="3199" dirty="0"/>
          </a:p>
          <a:p>
            <a:r>
              <a:rPr lang="en-US" sz="3400" dirty="0"/>
              <a:t>Paragraphs: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9489" y="1884637"/>
            <a:ext cx="11343399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799" b="1" noProof="1">
                <a:cs typeface="Consolas" pitchFamily="49" charset="0"/>
              </a:rPr>
              <a:t>This is Heading 1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Biggest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799" b="1" noProof="1">
                <a:cs typeface="Consolas" pitchFamily="49" charset="0"/>
              </a:rPr>
              <a:t>This is Heading 2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799" b="1" noProof="1">
                <a:cs typeface="Consolas" pitchFamily="49" charset="0"/>
              </a:rPr>
              <a:t>This is Heading 3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More Smaller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799" b="1" noProof="1">
                <a:cs typeface="Consolas" pitchFamily="49" charset="0"/>
              </a:rPr>
              <a:t>This is Heading 4 </a:t>
            </a:r>
            <a:r>
              <a:rPr lang="ru-RU" sz="2799" b="1" noProof="1">
                <a:cs typeface="Consolas" pitchFamily="49" charset="0"/>
              </a:rPr>
              <a:t>(</a:t>
            </a:r>
            <a:r>
              <a:rPr lang="en-US" sz="2799" b="1" noProof="1">
                <a:cs typeface="Consolas" pitchFamily="49" charset="0"/>
              </a:rPr>
              <a:t>Smallest</a:t>
            </a:r>
            <a:r>
              <a:rPr lang="ru-RU" sz="2799" b="1" noProof="1">
                <a:cs typeface="Consolas" pitchFamily="49" charset="0"/>
              </a:rPr>
              <a:t>)</a:t>
            </a:r>
            <a:r>
              <a:rPr lang="ru-RU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&lt;/h4&gt;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79489" y="4558938"/>
            <a:ext cx="11343399" cy="206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2999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--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799" b="1" i="1" noProof="1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275954" y="5093566"/>
            <a:ext cx="1708250" cy="65260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Comment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09" y="247524"/>
            <a:ext cx="5266096" cy="2448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92" y="3154368"/>
            <a:ext cx="3092941" cy="3146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5BCBDE6A-F7D4-4C5D-B8D5-031AC29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8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1D555E-D130-49F7-8497-16BC6F9A93E9}"/>
              </a:ext>
            </a:extLst>
          </p:cNvPr>
          <p:cNvSpPr/>
          <p:nvPr/>
        </p:nvSpPr>
        <p:spPr bwMode="auto">
          <a:xfrm>
            <a:off x="3688500" y="729000"/>
            <a:ext cx="4815000" cy="378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Резултат с изображение за „css width and height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98" y="1764000"/>
            <a:ext cx="4254203" cy="211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ED6848-EAFE-42F0-ABE8-9EA08D2D44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CSS Width and Height Dimensions</a:t>
            </a:r>
          </a:p>
        </p:txBody>
      </p:sp>
    </p:spTree>
    <p:extLst>
      <p:ext uri="{BB962C8B-B14F-4D97-AF65-F5344CB8AC3E}">
        <p14:creationId xmlns:p14="http://schemas.microsoft.com/office/powerpoint/2010/main" val="13215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815018" cy="61894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</a:rPr>
              <a:t>Width</a:t>
            </a:r>
            <a:r>
              <a:rPr lang="en-US" sz="3499" dirty="0"/>
              <a:t> – defines the width of the element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060" y="4796888"/>
            <a:ext cx="4349163" cy="63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983" y="4688672"/>
            <a:ext cx="3278969" cy="1635396"/>
          </a:xfrm>
          <a:prstGeom prst="rect">
            <a:avLst/>
          </a:prstGeom>
        </p:spPr>
      </p:pic>
      <p:sp>
        <p:nvSpPr>
          <p:cNvPr id="10" name="Текстово поле 10"/>
          <p:cNvSpPr txBox="1"/>
          <p:nvPr/>
        </p:nvSpPr>
        <p:spPr>
          <a:xfrm>
            <a:off x="4357818" y="3096384"/>
            <a:ext cx="3387011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240px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Текстово поле 10"/>
          <p:cNvSpPr txBox="1"/>
          <p:nvPr/>
        </p:nvSpPr>
        <p:spPr>
          <a:xfrm>
            <a:off x="321930" y="3096384"/>
            <a:ext cx="3559799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auto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6843" y="1852341"/>
            <a:ext cx="4199650" cy="1036800"/>
          </a:xfrm>
          <a:prstGeom prst="rect">
            <a:avLst/>
          </a:prstGeom>
        </p:spPr>
        <p:txBody>
          <a:bodyPr vert="horz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auto</a:t>
            </a:r>
            <a:r>
              <a:rPr lang="en-US" sz="2799" dirty="0"/>
              <a:t> (default)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Auto-calculated width</a:t>
            </a:r>
            <a:endParaRPr lang="bg-BG" sz="2799" dirty="0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4521410" y="1852341"/>
            <a:ext cx="3298828" cy="1036800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noProof="1">
                <a:solidFill>
                  <a:schemeClr val="bg1"/>
                </a:solidFill>
              </a:rPr>
              <a:t>pixels</a:t>
            </a:r>
            <a:r>
              <a:rPr lang="en-US" sz="2799" noProof="1"/>
              <a:t> / </a:t>
            </a:r>
            <a:r>
              <a:rPr lang="en-US" sz="2799" b="1" noProof="1">
                <a:solidFill>
                  <a:schemeClr val="bg1"/>
                </a:solidFill>
              </a:rPr>
              <a:t>em </a:t>
            </a:r>
            <a:r>
              <a:rPr lang="en-US" sz="2799" noProof="1"/>
              <a:t>/ </a:t>
            </a:r>
            <a:r>
              <a:rPr lang="en-US" sz="2799" b="1" noProof="1">
                <a:solidFill>
                  <a:schemeClr val="bg1"/>
                </a:solidFill>
              </a:rPr>
              <a:t>rem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Fixed width</a:t>
            </a:r>
            <a:endParaRPr lang="en-US" sz="2799" noProof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11" y="4827278"/>
            <a:ext cx="3597974" cy="17958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8178378" y="1434017"/>
            <a:ext cx="3586146" cy="1467575"/>
          </a:xfrm>
          <a:prstGeom prst="rect">
            <a:avLst/>
          </a:prstGeom>
        </p:spPr>
        <p:txBody>
          <a:bodyPr vert="horz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</a:rPr>
              <a:t>percentages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2799" dirty="0"/>
              <a:t>Relative to container's width</a:t>
            </a:r>
          </a:p>
        </p:txBody>
      </p:sp>
      <p:sp>
        <p:nvSpPr>
          <p:cNvPr id="19" name="Текстово поле 10"/>
          <p:cNvSpPr txBox="1"/>
          <p:nvPr/>
        </p:nvSpPr>
        <p:spPr>
          <a:xfrm>
            <a:off x="8220916" y="3096384"/>
            <a:ext cx="3586146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50%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99" b="1" dirty="0">
                <a:solidFill>
                  <a:srgbClr val="000000"/>
                </a:solidFill>
              </a:rPr>
              <a:t>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BF73689-07A3-4A8B-BCB3-676DCF4EA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35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/>
      <p:bldP spid="16" grpId="0"/>
      <p:bldP spid="18" grpId="0"/>
      <p:bldP spid="1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Max-width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525598" cy="5528766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Max-width - defines the </a:t>
            </a:r>
            <a:r>
              <a:rPr lang="en-US" b="1" dirty="0">
                <a:solidFill>
                  <a:schemeClr val="bg1"/>
                </a:solidFill>
              </a:rPr>
              <a:t>maximum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width the element can be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none;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 element has </a:t>
            </a:r>
            <a:r>
              <a:rPr lang="en-US" b="1" dirty="0">
                <a:solidFill>
                  <a:schemeClr val="bg1"/>
                </a:solidFill>
              </a:rPr>
              <a:t>no limit</a:t>
            </a:r>
            <a:r>
              <a:rPr lang="en-US" dirty="0"/>
              <a:t> in terms of width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 150px;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max-width: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2000px;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you can use numeric values like </a:t>
            </a:r>
            <a:r>
              <a:rPr lang="en-US" b="1" dirty="0">
                <a:solidFill>
                  <a:schemeClr val="bg1"/>
                </a:solidFill>
              </a:rPr>
              <a:t>pixels</a:t>
            </a:r>
            <a:r>
              <a:rPr lang="en-US" dirty="0"/>
              <a:t>, </a:t>
            </a:r>
            <a:r>
              <a:rPr lang="en-US" b="1" dirty="0">
                <a:solidFill>
                  <a:schemeClr val="bg1"/>
                </a:solidFill>
              </a:rPr>
              <a:t>(r)</a:t>
            </a:r>
            <a:r>
              <a:rPr lang="en-US" b="1" dirty="0" err="1">
                <a:solidFill>
                  <a:schemeClr val="bg1"/>
                </a:solidFill>
              </a:rPr>
              <a:t>em</a:t>
            </a:r>
            <a:r>
              <a:rPr lang="en-US" dirty="0"/>
              <a:t>, </a:t>
            </a:r>
            <a:r>
              <a:rPr lang="en-US" b="1" dirty="0">
                <a:solidFill>
                  <a:schemeClr val="bg1"/>
                </a:solidFill>
              </a:rPr>
              <a:t>percentages</a:t>
            </a:r>
            <a:r>
              <a:rPr lang="en-US" dirty="0">
                <a:solidFill>
                  <a:schemeClr val="bg1"/>
                </a:solidFill>
              </a:rPr>
              <a:t>...</a:t>
            </a:r>
          </a:p>
          <a:p>
            <a:pPr>
              <a:buClr>
                <a:schemeClr val="tx1"/>
              </a:buClr>
            </a:pP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maximum</a:t>
            </a:r>
            <a:r>
              <a:rPr lang="en-US" dirty="0"/>
              <a:t> width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width, the max width has </a:t>
            </a:r>
            <a:r>
              <a:rPr lang="en-US" b="1" dirty="0">
                <a:solidFill>
                  <a:schemeClr val="bg1"/>
                </a:solidFill>
              </a:rPr>
              <a:t>no effect</a:t>
            </a:r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43" y="1719000"/>
            <a:ext cx="3623562" cy="441481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395FA01F-589D-444A-BD68-FF8F4FAB1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122</a:t>
            </a:fld>
            <a:endParaRPr lang="en-US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F77A7CD-6A31-46A7-A392-6D034BCB6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90" y="1817779"/>
            <a:ext cx="3217456" cy="175208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9F3E01F-74C2-48C4-81E1-C00BEFEC5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10" y="4305455"/>
            <a:ext cx="2968988" cy="161677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38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Min-width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Min-width - defines the </a:t>
            </a:r>
            <a:r>
              <a:rPr lang="en-GB" b="1" dirty="0">
                <a:solidFill>
                  <a:schemeClr val="bg1"/>
                </a:solidFill>
              </a:rPr>
              <a:t>minimum</a:t>
            </a:r>
            <a:r>
              <a:rPr lang="en-GB" dirty="0"/>
              <a:t> </a:t>
            </a:r>
            <a:r>
              <a:rPr lang="en-US" dirty="0"/>
              <a:t>width the element 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min-width: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300px;</a:t>
            </a:r>
            <a:r>
              <a:rPr lang="en-US" b="1" dirty="0"/>
              <a:t> 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minimum</a:t>
            </a:r>
            <a:r>
              <a:rPr lang="en-US" dirty="0"/>
              <a:t> width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width, the min width will be applied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sz="3400" dirty="0"/>
              <a:t>If the </a:t>
            </a:r>
            <a:r>
              <a:rPr lang="en-US" sz="3400" b="1" dirty="0">
                <a:solidFill>
                  <a:schemeClr val="bg1"/>
                </a:solidFill>
              </a:rPr>
              <a:t>minimum</a:t>
            </a:r>
            <a:r>
              <a:rPr lang="en-US" sz="3400" dirty="0"/>
              <a:t> width is </a:t>
            </a:r>
            <a:r>
              <a:rPr lang="en-US" sz="3400" b="1" dirty="0">
                <a:solidFill>
                  <a:schemeClr val="bg1"/>
                </a:solidFill>
              </a:rPr>
              <a:t>smaller</a:t>
            </a:r>
            <a:r>
              <a:rPr lang="en-US" sz="3400" dirty="0"/>
              <a:t> than the element's </a:t>
            </a:r>
            <a:r>
              <a:rPr lang="en-US" sz="3400" b="1" dirty="0">
                <a:solidFill>
                  <a:schemeClr val="bg1"/>
                </a:solidFill>
              </a:rPr>
              <a:t>actual</a:t>
            </a:r>
            <a:r>
              <a:rPr lang="en-US" sz="3400" dirty="0"/>
              <a:t>  width, the min width has </a:t>
            </a:r>
            <a:r>
              <a:rPr lang="en-US" sz="3400" b="1" dirty="0">
                <a:solidFill>
                  <a:schemeClr val="bg1"/>
                </a:solidFill>
              </a:rPr>
              <a:t>no effect </a:t>
            </a:r>
            <a:r>
              <a:rPr lang="en-US" sz="3400" dirty="0"/>
              <a:t>-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min-width:</a:t>
            </a:r>
            <a:r>
              <a:rPr lang="en-US" sz="3400" dirty="0"/>
              <a:t> 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5px; </a:t>
            </a:r>
          </a:p>
          <a:p>
            <a:pPr marL="442912" lvl="1" indent="0">
              <a:buClr>
                <a:schemeClr val="tx1"/>
              </a:buClr>
              <a:buNone/>
            </a:pPr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4915100"/>
            <a:ext cx="5915629" cy="14935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E1541E-E02A-4B18-944D-657D418FE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AF883-2CE1-4BC5-9FA8-BF7993CA54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29" y="4321530"/>
            <a:ext cx="5379776" cy="134494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765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Width – Example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3" y="1196125"/>
            <a:ext cx="11844494" cy="5528766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324254" y="1327839"/>
            <a:ext cx="11441746" cy="24341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I am block element. My width is 200px.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&lt;span&gt;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I am span. My width is the width of my content.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&lt;/span&gt;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Текстово поле 10"/>
          <p:cNvSpPr txBox="1"/>
          <p:nvPr/>
        </p:nvSpPr>
        <p:spPr>
          <a:xfrm>
            <a:off x="313319" y="4002745"/>
            <a:ext cx="6408802" cy="16954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lightgreen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61" y="4019471"/>
            <a:ext cx="4963539" cy="1655869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B5EB8589-076E-415E-81DF-101A473E9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88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11841409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/>
              <a:t> – defines the height of the element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 marL="442779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9802" y="4988358"/>
            <a:ext cx="5831116" cy="1095156"/>
          </a:xfrm>
          <a:prstGeom prst="rect">
            <a:avLst/>
          </a:prstGeom>
        </p:spPr>
      </p:pic>
      <p:sp>
        <p:nvSpPr>
          <p:cNvPr id="8" name="Текстово поле 10"/>
          <p:cNvSpPr txBox="1"/>
          <p:nvPr/>
        </p:nvSpPr>
        <p:spPr>
          <a:xfrm>
            <a:off x="609139" y="3231348"/>
            <a:ext cx="5742435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auto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03" y="4968448"/>
            <a:ext cx="4031780" cy="1654720"/>
          </a:xfrm>
          <a:prstGeom prst="rect">
            <a:avLst/>
          </a:prstGeom>
        </p:spPr>
      </p:pic>
      <p:sp>
        <p:nvSpPr>
          <p:cNvPr id="10" name="Текстово поле 10"/>
          <p:cNvSpPr txBox="1"/>
          <p:nvPr/>
        </p:nvSpPr>
        <p:spPr>
          <a:xfrm>
            <a:off x="6872141" y="3231348"/>
            <a:ext cx="3961773" cy="154730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100px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background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dirty="0">
                <a:solidFill>
                  <a:srgbClr val="0451A5"/>
                </a:solidFill>
                <a:latin typeface="Consolas" panose="020B0609020204030204" pitchFamily="49" charset="0"/>
              </a:rPr>
              <a:t>#8ce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79801" y="1944029"/>
            <a:ext cx="5831116" cy="1108595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auto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sz="3199" dirty="0"/>
              <a:t>(default)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199" dirty="0"/>
              <a:t>Auto-calculated height</a:t>
            </a:r>
            <a:endParaRPr lang="bg-BG" sz="3199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725836" y="1944028"/>
            <a:ext cx="4813746" cy="1057313"/>
          </a:xfrm>
          <a:prstGeom prst="rect">
            <a:avLst/>
          </a:prstGeom>
        </p:spPr>
        <p:txBody>
          <a:bodyPr vert="horz" wrap="square" lIns="107972" tIns="35991" rIns="107972" bIns="35991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199" dirty="0"/>
              <a:t>numeric values like </a:t>
            </a:r>
            <a:r>
              <a:rPr lang="en-US" sz="3199" b="1" noProof="1">
                <a:solidFill>
                  <a:schemeClr val="bg1"/>
                </a:solidFill>
              </a:rPr>
              <a:t>px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pt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em </a:t>
            </a:r>
            <a:r>
              <a:rPr lang="en-US" sz="3199" noProof="1"/>
              <a:t>/ </a:t>
            </a:r>
            <a:r>
              <a:rPr lang="en-US" sz="3199" b="1" noProof="1">
                <a:solidFill>
                  <a:schemeClr val="bg1"/>
                </a:solidFill>
              </a:rPr>
              <a:t>rem</a:t>
            </a:r>
            <a:r>
              <a:rPr lang="en-US" sz="3199" noProof="1"/>
              <a:t> / </a:t>
            </a:r>
            <a:r>
              <a:rPr lang="en-US" sz="3199" b="1" noProof="1">
                <a:solidFill>
                  <a:schemeClr val="bg1"/>
                </a:solidFill>
              </a:rPr>
              <a:t>%</a:t>
            </a:r>
            <a:endParaRPr lang="en-US" sz="3199" noProof="1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A77A788E-82A7-42FD-8FB2-76A263E5A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098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11841409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The </a:t>
            </a:r>
            <a:r>
              <a:rPr lang="en-US" sz="3199" b="1" dirty="0">
                <a:solidFill>
                  <a:schemeClr val="bg1"/>
                </a:solidFill>
              </a:rPr>
              <a:t>overflow</a:t>
            </a:r>
            <a:r>
              <a:rPr lang="en-US" sz="3199" dirty="0"/>
              <a:t> property specifies what should happen if </a:t>
            </a:r>
            <a:r>
              <a:rPr lang="en-US" sz="3199" b="1" dirty="0">
                <a:solidFill>
                  <a:schemeClr val="bg1"/>
                </a:solidFill>
              </a:rPr>
              <a:t>content</a:t>
            </a:r>
            <a:r>
              <a:rPr lang="en-US" sz="3199" dirty="0"/>
              <a:t> </a:t>
            </a:r>
            <a:r>
              <a:rPr lang="en-US" sz="3199" b="1" dirty="0">
                <a:solidFill>
                  <a:schemeClr val="bg1"/>
                </a:solidFill>
              </a:rPr>
              <a:t>overflows</a:t>
            </a:r>
            <a:r>
              <a:rPr lang="en-US" sz="3199" dirty="0"/>
              <a:t> an element's box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</a:rPr>
              <a:t>visible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auto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scroll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hidden</a:t>
            </a:r>
            <a:endParaRPr lang="bg-BG" dirty="0"/>
          </a:p>
        </p:txBody>
      </p:sp>
      <p:sp>
        <p:nvSpPr>
          <p:cNvPr id="16" name="Текстово поле 10"/>
          <p:cNvSpPr txBox="1"/>
          <p:nvPr/>
        </p:nvSpPr>
        <p:spPr>
          <a:xfrm>
            <a:off x="3531669" y="2503723"/>
            <a:ext cx="3844069" cy="121498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visible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721880" y="4140664"/>
            <a:ext cx="1079719" cy="473427"/>
          </a:xfrm>
          <a:prstGeom prst="wedgeRoundRectCallout">
            <a:avLst>
              <a:gd name="adj1" fmla="val -74516"/>
              <a:gd name="adj2" fmla="val 708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auto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942239" y="4139549"/>
            <a:ext cx="1233480" cy="473427"/>
          </a:xfrm>
          <a:prstGeom prst="wedgeRoundRectCallout">
            <a:avLst>
              <a:gd name="adj1" fmla="val -70930"/>
              <a:gd name="adj2" fmla="val 614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scroll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9515110" y="4139549"/>
            <a:ext cx="1341228" cy="473427"/>
          </a:xfrm>
          <a:prstGeom prst="wedgeRoundRectCallout">
            <a:avLst>
              <a:gd name="adj1" fmla="val -69859"/>
              <a:gd name="adj2" fmla="val 583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rgbClr val="FFFFFF"/>
                </a:solidFill>
              </a:rPr>
              <a:t>hidden</a:t>
            </a:r>
            <a:endParaRPr lang="en-US" sz="2399" b="1" noProof="1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AE36C-03BE-4D48-80FD-7EC42E41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568" y="2508853"/>
            <a:ext cx="2969227" cy="1495410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9316360" y="1889857"/>
            <a:ext cx="1233480" cy="473427"/>
          </a:xfrm>
          <a:prstGeom prst="wedgeRoundRectCallout">
            <a:avLst>
              <a:gd name="adj1" fmla="val -73719"/>
              <a:gd name="adj2" fmla="val 635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visible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CEE67-E4F4-4322-9F92-FF9D5163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0" y="4792872"/>
            <a:ext cx="3657416" cy="1515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930C7-6026-4E6E-A9AC-6CDBD51E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16" y="4792872"/>
            <a:ext cx="3122765" cy="1527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4E8CB1-154A-4B16-8B57-AD0A8CF41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00" y="4788246"/>
            <a:ext cx="3272401" cy="1527120"/>
          </a:xfrm>
          <a:prstGeom prst="rect">
            <a:avLst/>
          </a:prstGeom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BC753B58-3888-4A6F-8F47-D83206C06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659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Max-height - defines the maximum height the element can be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max-height: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none;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the element has </a:t>
            </a:r>
            <a:r>
              <a:rPr lang="en-US" b="1" dirty="0">
                <a:solidFill>
                  <a:schemeClr val="bg1"/>
                </a:solidFill>
              </a:rPr>
              <a:t>no limit</a:t>
            </a:r>
            <a:r>
              <a:rPr lang="en-US" dirty="0"/>
              <a:t> in terms of height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max-height: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2000px;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lvl="1">
              <a:buClr>
                <a:schemeClr val="tx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maximum </a:t>
            </a: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</a:t>
            </a:r>
          </a:p>
          <a:p>
            <a:pPr lvl="1">
              <a:buClr>
                <a:schemeClr val="tx1"/>
              </a:buClr>
              <a:buNone/>
            </a:pPr>
            <a:r>
              <a:rPr lang="en-US" dirty="0"/>
              <a:t>	than the element's 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</a:t>
            </a:r>
          </a:p>
          <a:p>
            <a:pPr lvl="1">
              <a:buClr>
                <a:schemeClr val="tx1"/>
              </a:buClr>
              <a:buNone/>
            </a:pPr>
            <a:r>
              <a:rPr lang="en-US" dirty="0"/>
              <a:t>	the max height has </a:t>
            </a:r>
            <a:r>
              <a:rPr lang="en-US" b="1" dirty="0">
                <a:solidFill>
                  <a:schemeClr val="bg1"/>
                </a:solidFill>
              </a:rPr>
              <a:t>no effect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3251200"/>
            <a:ext cx="5037326" cy="27114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65D0831-6AEB-4E8E-9468-C9119AAAF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30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44494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Min-height - defines the minimum height the element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min-height: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200px;</a:t>
            </a:r>
            <a:r>
              <a:rPr lang="en-US" dirty="0"/>
              <a:t> 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if the </a:t>
            </a:r>
            <a:r>
              <a:rPr lang="en-US" b="1" dirty="0">
                <a:solidFill>
                  <a:schemeClr val="bg1"/>
                </a:solidFill>
              </a:rPr>
              <a:t>minimum 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larger</a:t>
            </a:r>
            <a:r>
              <a:rPr lang="en-US" dirty="0"/>
              <a:t> than the element's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 the min height will </a:t>
            </a:r>
            <a:br>
              <a:rPr lang="en-US" dirty="0"/>
            </a:br>
            <a:r>
              <a:rPr lang="en-US" dirty="0"/>
              <a:t>be applied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min-height: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5px;</a:t>
            </a:r>
            <a:r>
              <a:rPr lang="en-US" dirty="0"/>
              <a:t> - if the </a:t>
            </a:r>
            <a:r>
              <a:rPr lang="en-US" b="1" dirty="0">
                <a:solidFill>
                  <a:schemeClr val="bg1"/>
                </a:solidFill>
              </a:rPr>
              <a:t>minimum </a:t>
            </a:r>
            <a:br>
              <a:rPr lang="en-US" dirty="0"/>
            </a:br>
            <a:r>
              <a:rPr lang="en-US" dirty="0"/>
              <a:t>height is </a:t>
            </a:r>
            <a:r>
              <a:rPr lang="en-US" b="1" dirty="0">
                <a:solidFill>
                  <a:schemeClr val="bg1"/>
                </a:solidFill>
              </a:rPr>
              <a:t>smaller</a:t>
            </a:r>
            <a:r>
              <a:rPr lang="en-US" dirty="0"/>
              <a:t> than the element's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 height, the min height has 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no effect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F3CAF-4B46-4DDA-A49A-0C89174D5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1959912"/>
            <a:ext cx="3518677" cy="221772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1780C-10BE-47C3-970C-7241B31620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4284000"/>
            <a:ext cx="3496139" cy="187746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DDAEF73-D1EA-4E13-A7AB-7998FBB07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49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F305C-29EC-448C-B7E2-A58384B75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HTML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CSS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create a </a:t>
            </a:r>
            <a:r>
              <a:rPr lang="en-US" b="1" dirty="0">
                <a:solidFill>
                  <a:schemeClr val="bg1"/>
                </a:solidFill>
              </a:rPr>
              <a:t>section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articles</a:t>
            </a:r>
            <a:r>
              <a:rPr lang="en-US" dirty="0"/>
              <a:t> like the following: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77C9D-80C6-46C1-86AE-23DE0FF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Article – Exercise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390" b="4614"/>
          <a:stretch/>
        </p:blipFill>
        <p:spPr>
          <a:xfrm>
            <a:off x="1614344" y="2493332"/>
            <a:ext cx="8845521" cy="381491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C268924-E0D5-4D60-89A3-4DDA9D299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99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536" y="1179587"/>
            <a:ext cx="11804750" cy="5569086"/>
          </a:xfrm>
        </p:spPr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pPr>
              <a:spcBef>
                <a:spcPts val="1200"/>
              </a:spcBef>
            </a:pPr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2399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690" y="1927361"/>
            <a:ext cx="10864918" cy="5079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690" y="3411311"/>
            <a:ext cx="10864918" cy="1412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="#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3690" y="5644549"/>
            <a:ext cx="10864918" cy="508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84" y="1337458"/>
            <a:ext cx="2294927" cy="866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782" y="2527311"/>
            <a:ext cx="2679988" cy="7396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784" y="3623237"/>
            <a:ext cx="2923413" cy="590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rved Right Arrow 10"/>
          <p:cNvSpPr/>
          <p:nvPr/>
        </p:nvSpPr>
        <p:spPr>
          <a:xfrm flipV="1">
            <a:off x="8073884" y="2823290"/>
            <a:ext cx="457080" cy="10129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783" y="5026610"/>
            <a:ext cx="2133044" cy="561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620984" y="1149921"/>
            <a:ext cx="2818666" cy="674203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Specify the URL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1C5B3DE2-EC49-4248-822E-9E80C0653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39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F5B9D-53DC-42F5-84C5-F5FF986B2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constraints: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Use &lt;</a:t>
            </a:r>
            <a:r>
              <a:rPr lang="en-US" sz="3000" b="1" dirty="0">
                <a:solidFill>
                  <a:schemeClr val="bg1"/>
                </a:solidFill>
              </a:rPr>
              <a:t>section</a:t>
            </a:r>
            <a:r>
              <a:rPr lang="en-US" sz="3000" dirty="0"/>
              <a:t>&gt; with &lt;</a:t>
            </a:r>
            <a:r>
              <a:rPr lang="en-US" sz="3000" b="1" dirty="0">
                <a:solidFill>
                  <a:schemeClr val="bg1"/>
                </a:solidFill>
              </a:rPr>
              <a:t>article</a:t>
            </a:r>
            <a:r>
              <a:rPr lang="en-US" sz="3000" dirty="0"/>
              <a:t>&gt;, which contains: &lt;</a:t>
            </a:r>
            <a:r>
              <a:rPr lang="en-US" sz="3000" b="1" dirty="0">
                <a:solidFill>
                  <a:schemeClr val="bg1"/>
                </a:solidFill>
              </a:rPr>
              <a:t>h2</a:t>
            </a:r>
            <a:r>
              <a:rPr lang="en-US" sz="3000" dirty="0"/>
              <a:t>&gt;, &lt;</a:t>
            </a:r>
            <a:r>
              <a:rPr lang="en-US" sz="3000" b="1" dirty="0">
                <a:solidFill>
                  <a:schemeClr val="bg1"/>
                </a:solidFill>
              </a:rPr>
              <a:t>h3</a:t>
            </a:r>
            <a:r>
              <a:rPr lang="en-US" sz="3000" dirty="0"/>
              <a:t>&gt; and &lt;</a:t>
            </a:r>
            <a:r>
              <a:rPr lang="en-US" sz="3000" b="1" dirty="0">
                <a:solidFill>
                  <a:schemeClr val="bg1"/>
                </a:solidFill>
              </a:rPr>
              <a:t>p</a:t>
            </a:r>
            <a:r>
              <a:rPr lang="en-US" sz="3000" dirty="0"/>
              <a:t>&gt;</a:t>
            </a:r>
          </a:p>
          <a:p>
            <a:pPr>
              <a:buClr>
                <a:schemeClr val="tx1"/>
              </a:buClr>
            </a:pPr>
            <a:r>
              <a:rPr lang="en-US" sz="3199" dirty="0"/>
              <a:t>Hints: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1D60BC-CB70-4FC8-84A3-63A485CA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 Article – Solution</a:t>
            </a:r>
          </a:p>
        </p:txBody>
      </p:sp>
      <p:sp>
        <p:nvSpPr>
          <p:cNvPr id="9" name="Текстово поле 7"/>
          <p:cNvSpPr txBox="1"/>
          <p:nvPr/>
        </p:nvSpPr>
        <p:spPr>
          <a:xfrm>
            <a:off x="2476168" y="3114082"/>
            <a:ext cx="7239664" cy="31257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article 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500px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200px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lightgray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9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172073F-2243-41C7-88C1-A469A97AE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6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8D9460-7D8F-489C-BD41-98EFAF0E08E6}"/>
              </a:ext>
            </a:extLst>
          </p:cNvPr>
          <p:cNvSpPr/>
          <p:nvPr/>
        </p:nvSpPr>
        <p:spPr bwMode="auto">
          <a:xfrm>
            <a:off x="3689127" y="729703"/>
            <a:ext cx="4813746" cy="377901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Резултат с изображение за „css width and height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40270" y="1584481"/>
            <a:ext cx="4111460" cy="20845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B5FCFB2-4CE3-43F4-B5A5-8E9A0D0C72D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CSS Box Model Layers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25D3CF-355C-4823-9CA0-8F66F74B4CF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Margin, Padding and Borders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ED18E6D-59D0-46D5-8CFD-3D78BDBB73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6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65" y="40341"/>
            <a:ext cx="9580092" cy="1110780"/>
          </a:xfrm>
        </p:spPr>
        <p:txBody>
          <a:bodyPr/>
          <a:lstStyle/>
          <a:p>
            <a:r>
              <a:rPr lang="en-US" dirty="0"/>
              <a:t>Margins and Paddings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40" y="1413534"/>
            <a:ext cx="8739517" cy="268776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FECAA8-D16F-4CBB-AC0C-CC2A2FB78176}"/>
              </a:ext>
            </a:extLst>
          </p:cNvPr>
          <p:cNvGrpSpPr/>
          <p:nvPr/>
        </p:nvGrpSpPr>
        <p:grpSpPr>
          <a:xfrm>
            <a:off x="1969935" y="3962400"/>
            <a:ext cx="8252126" cy="2717260"/>
            <a:chOff x="1785106" y="3962400"/>
            <a:chExt cx="8252126" cy="2717260"/>
          </a:xfrm>
        </p:grpSpPr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2901000" y="4603010"/>
              <a:ext cx="2184400" cy="537256"/>
            </a:xfrm>
            <a:prstGeom prst="wedgeRoundRectCallout">
              <a:avLst>
                <a:gd name="adj1" fmla="val 14644"/>
                <a:gd name="adj2" fmla="val 98427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margin-top</a:t>
              </a:r>
            </a:p>
          </p:txBody>
        </p:sp>
        <p:sp>
          <p:nvSpPr>
            <p:cNvPr id="21" name="Текстово поле 20"/>
            <p:cNvSpPr txBox="1"/>
            <p:nvPr/>
          </p:nvSpPr>
          <p:spPr>
            <a:xfrm>
              <a:off x="1785106" y="4984223"/>
              <a:ext cx="7112000" cy="1695437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r>
                <a:rPr lang="en-GB" sz="2400" b="1" dirty="0">
                  <a:solidFill>
                    <a:srgbClr val="800000"/>
                  </a:solidFill>
                  <a:latin typeface="Consolas" panose="020B0609020204030204" pitchFamily="49" charset="0"/>
                </a:rPr>
                <a:t>div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{ 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GB" sz="24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margin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en-GB" sz="2400" b="1" dirty="0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20px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GB" sz="24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padding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en-GB" sz="2400" b="1" dirty="0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GB" sz="2400" b="1" dirty="0" err="1">
                  <a:solidFill>
                    <a:srgbClr val="098658"/>
                  </a:solidFill>
                  <a:latin typeface="Consolas" panose="020B0609020204030204" pitchFamily="49" charset="0"/>
                </a:rPr>
                <a:t>30px</a:t>
              </a:r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GB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4962524" y="3962400"/>
              <a:ext cx="2266950" cy="537256"/>
            </a:xfrm>
            <a:prstGeom prst="wedgeRoundRectCallout">
              <a:avLst>
                <a:gd name="adj1" fmla="val -35475"/>
                <a:gd name="adj2" fmla="val 218071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margin-right</a:t>
              </a:r>
            </a:p>
          </p:txBody>
        </p: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7852832" y="5427322"/>
              <a:ext cx="2184400" cy="537256"/>
            </a:xfrm>
            <a:prstGeom prst="wedgeRoundRectCallout">
              <a:avLst>
                <a:gd name="adj1" fmla="val -67757"/>
                <a:gd name="adj2" fmla="val -14402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margin-left</a:t>
              </a:r>
            </a:p>
          </p:txBody>
        </p:sp>
        <p:sp>
          <p:nvSpPr>
            <p:cNvPr id="22" name="AutoShape 7"/>
            <p:cNvSpPr>
              <a:spLocks noChangeArrowheads="1"/>
            </p:cNvSpPr>
            <p:nvPr/>
          </p:nvSpPr>
          <p:spPr bwMode="auto">
            <a:xfrm>
              <a:off x="6278032" y="4606976"/>
              <a:ext cx="2667000" cy="537256"/>
            </a:xfrm>
            <a:prstGeom prst="wedgeRoundRectCallout">
              <a:avLst>
                <a:gd name="adj1" fmla="val -53526"/>
                <a:gd name="adj2" fmla="val 121128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noProof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margin-bottom</a:t>
              </a:r>
            </a:p>
          </p:txBody>
        </p:sp>
      </p:grp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9747445" y="3425144"/>
            <a:ext cx="2184400" cy="537256"/>
          </a:xfrm>
          <a:prstGeom prst="wedgeRoundRectCallout">
            <a:avLst>
              <a:gd name="adj1" fmla="val -73477"/>
              <a:gd name="adj2" fmla="val -703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padding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260152" y="1674000"/>
            <a:ext cx="1428750" cy="537256"/>
          </a:xfrm>
          <a:prstGeom prst="wedgeRoundRectCallout">
            <a:avLst>
              <a:gd name="adj1" fmla="val 94223"/>
              <a:gd name="adj2" fmla="val 124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margin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B612751-A5D8-49FA-91DB-8F01617C2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33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308955" cy="552732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Margin</a:t>
            </a:r>
            <a:r>
              <a:rPr lang="en-US" dirty="0"/>
              <a:t> – </a:t>
            </a:r>
            <a:r>
              <a:rPr lang="en-US" sz="3199" dirty="0"/>
              <a:t>defines the space </a:t>
            </a:r>
            <a:r>
              <a:rPr lang="en-US" sz="3199" b="1" dirty="0">
                <a:solidFill>
                  <a:schemeClr val="bg1"/>
                </a:solidFill>
              </a:rPr>
              <a:t>outside</a:t>
            </a:r>
            <a:r>
              <a:rPr lang="en-US" sz="3199" dirty="0"/>
              <a:t> the element</a:t>
            </a:r>
          </a:p>
          <a:p>
            <a:pPr marL="0" indent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Margins and Paddings</a:t>
            </a:r>
            <a:endParaRPr lang="en-GB" dirty="0"/>
          </a:p>
        </p:txBody>
      </p:sp>
      <p:pic>
        <p:nvPicPr>
          <p:cNvPr id="2054" name="Picture 6" descr="https://blog.hubspot.com/hs-fs/hubfs/Google%20Drive%20Integration/Update%20css%20margin%20vs%20padding-4.png?width=400&amp;name=Update%20css%20margin%20vs%20padding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765" y="2489701"/>
            <a:ext cx="4088478" cy="4088478"/>
          </a:xfrm>
          <a:prstGeom prst="roundRect">
            <a:avLst>
              <a:gd name="adj" fmla="val 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5"/>
          <p:cNvSpPr txBox="1">
            <a:spLocks/>
          </p:cNvSpPr>
          <p:nvPr/>
        </p:nvSpPr>
        <p:spPr>
          <a:xfrm>
            <a:off x="6230965" y="1196708"/>
            <a:ext cx="5352234" cy="5176581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397" b="1" dirty="0">
                <a:solidFill>
                  <a:schemeClr val="bg1"/>
                </a:solidFill>
              </a:rPr>
              <a:t>Padding</a:t>
            </a:r>
            <a:r>
              <a:rPr lang="en-US" sz="3397" dirty="0"/>
              <a:t> – defines the space </a:t>
            </a:r>
            <a:r>
              <a:rPr lang="en-US" sz="3397" b="1" dirty="0">
                <a:solidFill>
                  <a:schemeClr val="bg1"/>
                </a:solidFill>
              </a:rPr>
              <a:t>inside</a:t>
            </a:r>
            <a:r>
              <a:rPr lang="en-US" sz="3397" dirty="0"/>
              <a:t> the element</a:t>
            </a:r>
          </a:p>
          <a:p>
            <a:pPr marL="0" indent="0">
              <a:buNone/>
            </a:pPr>
            <a:endParaRPr lang="en-US" sz="3397" dirty="0"/>
          </a:p>
        </p:txBody>
      </p:sp>
      <p:pic>
        <p:nvPicPr>
          <p:cNvPr id="2056" name="Picture 8" descr="https://blog.hubspot.com/hs-fs/hubfs/Google%20Drive%20Integration/Update%20css%20margin%20vs%20padding.png?width=500&amp;name=Update%20css%20margin%20vs%20pad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5" y="2484246"/>
            <a:ext cx="4093934" cy="4093935"/>
          </a:xfrm>
          <a:prstGeom prst="roundRect">
            <a:avLst>
              <a:gd name="adj" fmla="val 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2E7274E-34D8-42DE-BCF3-5D2EB524B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0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</a:t>
            </a:r>
            <a:endParaRPr lang="en-US" dirty="0"/>
          </a:p>
        </p:txBody>
      </p:sp>
      <p:sp>
        <p:nvSpPr>
          <p:cNvPr id="11" name="Текстово поле 7"/>
          <p:cNvSpPr txBox="1"/>
          <p:nvPr/>
        </p:nvSpPr>
        <p:spPr>
          <a:xfrm>
            <a:off x="451276" y="1469176"/>
            <a:ext cx="7219315" cy="121498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class="first"&gt;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class="second"&gt;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&lt;button class="third"&gt;</a:t>
            </a:r>
            <a:r>
              <a:rPr lang="en-US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Element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418"/>
          <a:stretch/>
        </p:blipFill>
        <p:spPr>
          <a:xfrm>
            <a:off x="5589690" y="3635187"/>
            <a:ext cx="2171134" cy="2208526"/>
          </a:xfrm>
          <a:prstGeom prst="rect">
            <a:avLst/>
          </a:prstGeom>
        </p:spPr>
      </p:pic>
      <p:sp>
        <p:nvSpPr>
          <p:cNvPr id="13" name="Текстово поле 7"/>
          <p:cNvSpPr txBox="1"/>
          <p:nvPr/>
        </p:nvSpPr>
        <p:spPr>
          <a:xfrm>
            <a:off x="451274" y="3038095"/>
            <a:ext cx="4790310" cy="34027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 { 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3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block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GB" sz="1400" b="1" noProof="1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margin-left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margin-bottom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margin-right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99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5905" y="1557481"/>
            <a:ext cx="2323819" cy="488573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7951744" y="4511697"/>
            <a:ext cx="599930" cy="45550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16308CAD-8FCA-46F1-92B8-C386F77E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13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Padding</a:t>
            </a:r>
            <a:endParaRPr lang="en-US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652419" y="1584481"/>
            <a:ext cx="6478313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content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7"/>
          <p:cNvSpPr txBox="1"/>
          <p:nvPr/>
        </p:nvSpPr>
        <p:spPr>
          <a:xfrm>
            <a:off x="652420" y="2569878"/>
            <a:ext cx="6478313" cy="384579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#85c1e9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inline-block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center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1000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padding-top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padding-left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padding-bottom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padding-right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9245" y="1442291"/>
            <a:ext cx="2028297" cy="933207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 bwMode="auto">
          <a:xfrm>
            <a:off x="9298451" y="2666341"/>
            <a:ext cx="449883" cy="718778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4537" y="3472883"/>
            <a:ext cx="2837711" cy="2466333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9909DDE-5E15-4AED-B642-63905AB98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6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B912DAA-217F-4F52-8E4D-6604A2BCE2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Shorthand margin rules: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Shorthand padding rules: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DFA082-8065-496E-95EB-8062A3DF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Shorthand Margin / Padding</a:t>
            </a:r>
          </a:p>
        </p:txBody>
      </p:sp>
      <p:sp>
        <p:nvSpPr>
          <p:cNvPr id="7" name="Текстово поле 20">
            <a:extLst>
              <a:ext uri="{FF2B5EF4-FFF2-40B4-BE49-F238E27FC236}">
                <a16:creationId xmlns:a16="http://schemas.microsoft.com/office/drawing/2014/main" id="{85564FDD-48FE-47E2-9957-E970A987A9EF}"/>
              </a:ext>
            </a:extLst>
          </p:cNvPr>
          <p:cNvSpPr txBox="1"/>
          <p:nvPr/>
        </p:nvSpPr>
        <p:spPr>
          <a:xfrm>
            <a:off x="635596" y="2079353"/>
            <a:ext cx="6324501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F978D562-02FC-49C3-A2EC-31909523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0" y="3025431"/>
            <a:ext cx="863996" cy="415997"/>
          </a:xfrm>
          <a:prstGeom prst="wedgeRoundRectCallout">
            <a:avLst>
              <a:gd name="adj1" fmla="val 70465"/>
              <a:gd name="adj2" fmla="val -647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D1B55171-2C95-4BD5-A3D8-4B01D646E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04" y="3031781"/>
            <a:ext cx="1089636" cy="409056"/>
          </a:xfrm>
          <a:prstGeom prst="wedgeRoundRectCallout">
            <a:avLst>
              <a:gd name="adj1" fmla="val 31529"/>
              <a:gd name="adj2" fmla="val -7843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right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9FDE3FE8-4B35-451D-93CA-8BA907B71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323" y="2110191"/>
            <a:ext cx="954361" cy="401068"/>
          </a:xfrm>
          <a:prstGeom prst="wedgeRoundRectCallout">
            <a:avLst>
              <a:gd name="adj1" fmla="val -35519"/>
              <a:gd name="adj2" fmla="val 742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79BF2C5-48F4-4A03-B2C6-C705EFC32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251" y="2110191"/>
            <a:ext cx="1306660" cy="401068"/>
          </a:xfrm>
          <a:prstGeom prst="wedgeRoundRectCallout">
            <a:avLst>
              <a:gd name="adj1" fmla="val 34810"/>
              <a:gd name="adj2" fmla="val 800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bottom</a:t>
            </a:r>
          </a:p>
        </p:txBody>
      </p:sp>
      <p:sp>
        <p:nvSpPr>
          <p:cNvPr id="24" name="Текстово поле 20">
            <a:extLst>
              <a:ext uri="{FF2B5EF4-FFF2-40B4-BE49-F238E27FC236}">
                <a16:creationId xmlns:a16="http://schemas.microsoft.com/office/drawing/2014/main" id="{0224BE4E-8126-40B4-B328-EE9B56CA1002}"/>
              </a:ext>
            </a:extLst>
          </p:cNvPr>
          <p:cNvSpPr txBox="1"/>
          <p:nvPr/>
        </p:nvSpPr>
        <p:spPr>
          <a:xfrm>
            <a:off x="7265695" y="2079353"/>
            <a:ext cx="4345016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button.second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313AA8FA-CF50-4BAE-9830-A62EE02B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521" y="3025431"/>
            <a:ext cx="1429997" cy="808464"/>
          </a:xfrm>
          <a:prstGeom prst="wedgeRoundRectCallout">
            <a:avLst>
              <a:gd name="adj1" fmla="val 70465"/>
              <a:gd name="adj2" fmla="val -647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 &amp; bottom</a:t>
            </a:r>
          </a:p>
        </p:txBody>
      </p:sp>
      <p:sp>
        <p:nvSpPr>
          <p:cNvPr id="28" name="AutoShape 7">
            <a:extLst>
              <a:ext uri="{FF2B5EF4-FFF2-40B4-BE49-F238E27FC236}">
                <a16:creationId xmlns:a16="http://schemas.microsoft.com/office/drawing/2014/main" id="{8EAD124E-A75B-4F02-8765-CC32F945E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9657" y="3025431"/>
            <a:ext cx="1429997" cy="808464"/>
          </a:xfrm>
          <a:prstGeom prst="wedgeRoundRectCallout">
            <a:avLst>
              <a:gd name="adj1" fmla="val 22437"/>
              <a:gd name="adj2" fmla="val -6587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left &amp; right</a:t>
            </a:r>
          </a:p>
        </p:txBody>
      </p:sp>
      <p:sp>
        <p:nvSpPr>
          <p:cNvPr id="44" name="Текстово поле 20">
            <a:extLst>
              <a:ext uri="{FF2B5EF4-FFF2-40B4-BE49-F238E27FC236}">
                <a16:creationId xmlns:a16="http://schemas.microsoft.com/office/drawing/2014/main" id="{2A33F509-CC01-427B-878C-F59A07879D60}"/>
              </a:ext>
            </a:extLst>
          </p:cNvPr>
          <p:cNvSpPr txBox="1"/>
          <p:nvPr/>
        </p:nvSpPr>
        <p:spPr>
          <a:xfrm>
            <a:off x="635596" y="4701161"/>
            <a:ext cx="6324501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div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8px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15px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Текстово поле 20">
            <a:extLst>
              <a:ext uri="{FF2B5EF4-FFF2-40B4-BE49-F238E27FC236}">
                <a16:creationId xmlns:a16="http://schemas.microsoft.com/office/drawing/2014/main" id="{32584A92-1410-49AC-8076-A30A57296733}"/>
              </a:ext>
            </a:extLst>
          </p:cNvPr>
          <p:cNvSpPr txBox="1"/>
          <p:nvPr/>
        </p:nvSpPr>
        <p:spPr>
          <a:xfrm>
            <a:off x="7265695" y="4701161"/>
            <a:ext cx="4345016" cy="13811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li 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{ 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5x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D9920E0-79A3-4043-BBA7-8492D5180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90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24" grpId="0" animBg="1"/>
      <p:bldP spid="25" grpId="0" animBg="1"/>
      <p:bldP spid="28" grpId="0" animBg="1"/>
      <p:bldP spid="44" grpId="0" animBg="1"/>
      <p:bldP spid="4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</a:rPr>
              <a:t>Border</a:t>
            </a:r>
            <a:r>
              <a:rPr lang="en-US" sz="3399" dirty="0"/>
              <a:t> – define the style of the borders: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1px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2px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3px</a:t>
            </a:r>
            <a:r>
              <a:rPr lang="en-US" sz="3199" dirty="0"/>
              <a:t>)</a:t>
            </a:r>
            <a:endParaRPr lang="en-US" sz="31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solid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dashed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dotted</a:t>
            </a:r>
            <a:r>
              <a:rPr lang="en-US" sz="3199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color</a:t>
            </a:r>
            <a:r>
              <a:rPr lang="en-US" sz="3199" dirty="0"/>
              <a:t> (e. g. </a:t>
            </a:r>
            <a:r>
              <a:rPr lang="en-US" sz="3199" b="1" dirty="0">
                <a:solidFill>
                  <a:schemeClr val="bg1"/>
                </a:solidFill>
              </a:rPr>
              <a:t>blue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#eee</a:t>
            </a:r>
            <a:r>
              <a:rPr lang="en-US" sz="3199" dirty="0"/>
              <a:t>)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35654" y="1242953"/>
            <a:ext cx="2738709" cy="2384565"/>
          </a:xfrm>
          <a:prstGeom prst="rect">
            <a:avLst/>
          </a:prstGeom>
        </p:spPr>
      </p:pic>
      <p:sp>
        <p:nvSpPr>
          <p:cNvPr id="8" name="Текстово поле 7"/>
          <p:cNvSpPr txBox="1"/>
          <p:nvPr/>
        </p:nvSpPr>
        <p:spPr>
          <a:xfrm>
            <a:off x="790092" y="4515871"/>
            <a:ext cx="589075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4px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dashed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navy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7"/>
          <p:cNvSpPr txBox="1"/>
          <p:nvPr/>
        </p:nvSpPr>
        <p:spPr>
          <a:xfrm>
            <a:off x="790092" y="5479469"/>
            <a:ext cx="589075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6px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solid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GB" sz="2799" b="1" noProof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lightblue</a:t>
            </a:r>
            <a:r>
              <a:rPr lang="en-GB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1192" y="3825144"/>
            <a:ext cx="2626423" cy="2393130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327243" y="3900341"/>
            <a:ext cx="1299830" cy="537116"/>
          </a:xfrm>
          <a:prstGeom prst="wedgeRoundRectCallout">
            <a:avLst>
              <a:gd name="adj1" fmla="val 35062"/>
              <a:gd name="adj2" fmla="val 9019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width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167167" y="3900341"/>
            <a:ext cx="1299830" cy="537116"/>
          </a:xfrm>
          <a:prstGeom prst="wedgeRoundRectCallout">
            <a:avLst>
              <a:gd name="adj1" fmla="val 15778"/>
              <a:gd name="adj2" fmla="val 847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style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924007" y="3900341"/>
            <a:ext cx="1299830" cy="537116"/>
          </a:xfrm>
          <a:prstGeom prst="wedgeRoundRectCallout">
            <a:avLst>
              <a:gd name="adj1" fmla="val -44342"/>
              <a:gd name="adj2" fmla="val 956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color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2B9CD584-14BD-45F9-A0A5-D6C5F8818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4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4843" y="1269000"/>
            <a:ext cx="6566158" cy="52629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160px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border-style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#0053ff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15px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border-top-left-radius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30px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border-bottom-style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dotted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border-left-</a:t>
            </a:r>
            <a:r>
              <a:rPr lang="en-GB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#89af4c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r="8656"/>
          <a:stretch/>
        </p:blipFill>
        <p:spPr>
          <a:xfrm>
            <a:off x="6996000" y="2252141"/>
            <a:ext cx="4365000" cy="2353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F47BCC3-2641-440A-A727-984EB27B4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153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Borders</a:t>
            </a:r>
            <a:endParaRPr lang="en-GB" dirty="0"/>
          </a:p>
        </p:txBody>
      </p:sp>
      <p:pic>
        <p:nvPicPr>
          <p:cNvPr id="1028" name="Picture 4" descr="http://www.geekchamp.com/upload/Tutorials/bord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83" y="1459144"/>
            <a:ext cx="7892835" cy="4903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0BC5EFE9-E07D-423B-BB8E-240E0B03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885" y="1234035"/>
            <a:ext cx="11801576" cy="55690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Images are </a:t>
            </a:r>
            <a:r>
              <a:rPr lang="en-US" sz="3400" b="1" dirty="0">
                <a:solidFill>
                  <a:schemeClr val="bg1"/>
                </a:solidFill>
              </a:rPr>
              <a:t>external files</a:t>
            </a:r>
            <a:r>
              <a:rPr lang="en-US" sz="3400" dirty="0"/>
              <a:t>, inserted through the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</a:rPr>
              <a:t>&lt;img&gt;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/>
              <a:t>tag</a:t>
            </a:r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endParaRPr lang="en-US" sz="3199" dirty="0"/>
          </a:p>
          <a:p>
            <a:pPr>
              <a:lnSpc>
                <a:spcPct val="90000"/>
              </a:lnSpc>
            </a:pPr>
            <a:r>
              <a:rPr lang="en-US" sz="3400" dirty="0"/>
              <a:t>Embedded image (</a:t>
            </a:r>
            <a:r>
              <a:rPr lang="en-US" sz="3400" b="1" dirty="0"/>
              <a:t>data URI</a:t>
            </a:r>
            <a:r>
              <a:rPr lang="en-US" sz="3400" dirty="0"/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3199" dirty="0"/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3199" dirty="0"/>
              <a:t>Example: </a:t>
            </a:r>
            <a:r>
              <a:rPr lang="en-US" sz="3199" dirty="0">
                <a:hlinkClick r:id="rId2"/>
              </a:rPr>
              <a:t>https://codepen.io/snakov/pen/poNxXry</a:t>
            </a:r>
            <a:endParaRPr lang="en-US" sz="3199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7715" y="2027707"/>
            <a:ext cx="10512860" cy="1941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400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313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sp>
        <p:nvSpPr>
          <p:cNvPr id="12" name="Text Placeholder 5">
            <a:hlinkClick r:id="rId3"/>
          </p:cNvPr>
          <p:cNvSpPr txBox="1">
            <a:spLocks/>
          </p:cNvSpPr>
          <p:nvPr/>
        </p:nvSpPr>
        <p:spPr>
          <a:xfrm>
            <a:off x="767716" y="5048578"/>
            <a:ext cx="10512861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084" y="4077073"/>
            <a:ext cx="950521" cy="871311"/>
          </a:xfrm>
          <a:prstGeom prst="roundRect">
            <a:avLst>
              <a:gd name="adj" fmla="val 3376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44" y="2044152"/>
            <a:ext cx="2917330" cy="28250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9E084AA7-221F-40BB-BA06-CAA0DA81B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10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Filing Box Archive">
            <a:extLst>
              <a:ext uri="{FF2B5EF4-FFF2-40B4-BE49-F238E27FC236}">
                <a16:creationId xmlns:a16="http://schemas.microsoft.com/office/drawing/2014/main" id="{6F9B1811-8978-45D3-BC43-C30DF51FF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900" y="1134000"/>
            <a:ext cx="3022200" cy="3022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9F164D-8553-412D-93D9-B6CA236415A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Include the Padding and Border in an Element's Total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285886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Sets how the total width and height of an element is calculated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120000"/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content-box</a:t>
            </a:r>
            <a:r>
              <a:rPr lang="en-US" sz="2800" dirty="0"/>
              <a:t> </a:t>
            </a:r>
            <a:r>
              <a:rPr lang="en-US" dirty="0"/>
              <a:t>- initial and default value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properties include the content 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They</a:t>
            </a:r>
            <a:r>
              <a:rPr lang="en-US" b="1" dirty="0">
                <a:solidFill>
                  <a:schemeClr val="bg1"/>
                </a:solidFill>
              </a:rPr>
              <a:t> do NOT include </a:t>
            </a:r>
            <a:r>
              <a:rPr lang="en-US" dirty="0"/>
              <a:t>the padding, border and margin</a:t>
            </a:r>
          </a:p>
          <a:p>
            <a:pPr lvl="1">
              <a:lnSpc>
                <a:spcPts val="34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987030" y="4104000"/>
            <a:ext cx="5760000" cy="19416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content-box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58" y="4104000"/>
            <a:ext cx="2095500" cy="194165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F5FEDF5C-5D6B-4EA4-B8A5-BFE26CAB6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651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313999"/>
            <a:ext cx="11665598" cy="5410891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full width is: </a:t>
            </a:r>
            <a:r>
              <a:rPr lang="en-US" b="1" dirty="0">
                <a:solidFill>
                  <a:schemeClr val="bg1"/>
                </a:solidFill>
              </a:rPr>
              <a:t>200px + 2*10px + 2*5px = 230px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651000" y="2207283"/>
            <a:ext cx="6255439" cy="280343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content-box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200px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#5b6dcd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00" y="2330313"/>
            <a:ext cx="3354727" cy="267886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655899E-51D5-462D-9EEC-69DEDA2A6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60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border-box</a:t>
            </a:r>
            <a:r>
              <a:rPr lang="en-US" dirty="0"/>
              <a:t> - the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 and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 of the element apply to all parts of the element: the 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, the </a:t>
            </a:r>
            <a:r>
              <a:rPr lang="en-US" b="1" dirty="0">
                <a:solidFill>
                  <a:schemeClr val="bg1"/>
                </a:solidFill>
              </a:rPr>
              <a:t>padding</a:t>
            </a:r>
            <a:r>
              <a:rPr lang="en-US" dirty="0"/>
              <a:t> and the </a:t>
            </a:r>
            <a:r>
              <a:rPr lang="en-US" b="1" dirty="0">
                <a:solidFill>
                  <a:schemeClr val="bg1"/>
                </a:solidFill>
              </a:rPr>
              <a:t>borders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 full width is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200px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3400"/>
              </a:lnSpc>
              <a:buClr>
                <a:schemeClr val="tx1"/>
              </a:buClr>
            </a:pPr>
            <a:r>
              <a:rPr lang="en-US" dirty="0"/>
              <a:t>The content width is equal to: </a:t>
            </a:r>
            <a:r>
              <a:rPr lang="en-US" b="1" dirty="0">
                <a:solidFill>
                  <a:schemeClr val="bg1"/>
                </a:solidFill>
              </a:rPr>
              <a:t>200px - 2*10px - 2*5px = 170px</a:t>
            </a:r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6000" y="3112789"/>
            <a:ext cx="5115323" cy="16954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border-box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200px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10px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#5b6dcd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400" b="1" dirty="0">
                <a:solidFill>
                  <a:srgbClr val="09885A"/>
                </a:solidFill>
                <a:latin typeface="Consolas" panose="020B0609020204030204" pitchFamily="49" charset="0"/>
              </a:rPr>
              <a:t>5px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2974669"/>
            <a:ext cx="2200275" cy="19716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8E5698D0-02A7-4557-BAD1-D9F754760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91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Content-box vs Border-box</a:t>
            </a:r>
          </a:p>
        </p:txBody>
      </p:sp>
      <p:pic>
        <p:nvPicPr>
          <p:cNvPr id="14340" name="Picture 4" descr="Резултат с изображение за „content-box vs border-box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887" y="1181330"/>
            <a:ext cx="5292225" cy="547417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5E62CAA7-E06A-4240-B5A4-33E56E609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8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Box-sizing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The box-sizing </a:t>
            </a:r>
            <a:r>
              <a:rPr lang="en-GB" b="1" dirty="0">
                <a:solidFill>
                  <a:schemeClr val="bg1"/>
                </a:solidFill>
              </a:rPr>
              <a:t>Reset</a:t>
            </a:r>
            <a:r>
              <a:rPr lang="en-GB" dirty="0"/>
              <a:t> takes care of the box-sizing of every element by setting it to border-box using universal CSS selector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Save your </a:t>
            </a:r>
            <a:r>
              <a:rPr lang="en-GB" b="1" dirty="0">
                <a:solidFill>
                  <a:schemeClr val="bg1"/>
                </a:solidFill>
              </a:rPr>
              <a:t>time</a:t>
            </a:r>
            <a:r>
              <a:rPr lang="en-GB" dirty="0"/>
              <a:t> and don't write the same thing </a:t>
            </a:r>
            <a:r>
              <a:rPr lang="en-GB" b="1" dirty="0">
                <a:solidFill>
                  <a:schemeClr val="bg1"/>
                </a:solidFill>
              </a:rPr>
              <a:t>again-and-again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dirty="0"/>
              <a:t>Set the "</a:t>
            </a:r>
            <a:r>
              <a:rPr lang="en-GB" b="1" dirty="0">
                <a:solidFill>
                  <a:schemeClr val="bg1"/>
                </a:solidFill>
              </a:rPr>
              <a:t>universal box-sizing</a:t>
            </a:r>
            <a:r>
              <a:rPr lang="en-GB" dirty="0"/>
              <a:t>" with inheritance: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GB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696000" y="3736793"/>
            <a:ext cx="3825000" cy="298809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000" b="1" dirty="0">
                <a:solidFill>
                  <a:srgbClr val="0451A5"/>
                </a:solidFill>
                <a:latin typeface="Consolas" panose="020B0609020204030204" pitchFamily="49" charset="0"/>
              </a:rPr>
              <a:t>border-box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*:before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*:after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000" b="1" dirty="0">
                <a:solidFill>
                  <a:srgbClr val="0451A5"/>
                </a:solidFill>
                <a:latin typeface="Consolas" panose="020B0609020204030204" pitchFamily="49" charset="0"/>
              </a:rPr>
              <a:t>inherit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57F86A-E132-4098-BB83-FF7EBB9F1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7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&amp; Grid</a:t>
            </a:r>
          </a:p>
        </p:txBody>
      </p:sp>
      <p:pic>
        <p:nvPicPr>
          <p:cNvPr id="8" name="Picture 4" descr="Резултат с изображение за „position css“">
            <a:extLst>
              <a:ext uri="{FF2B5EF4-FFF2-40B4-BE49-F238E27FC236}">
                <a16:creationId xmlns:a16="http://schemas.microsoft.com/office/drawing/2014/main" id="{D741E135-B0D8-49C2-B9EE-89D58CDE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2" y="3100144"/>
            <a:ext cx="5079932" cy="16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Slide Body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CSS Grid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Position: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GB" dirty="0"/>
              <a:t>Positioning Properties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Z-index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405480-F74C-4B0F-ADDD-572961985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9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7DB18A-7015-403A-B76A-9DA207447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1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54EE926-A494-4DC8-B6CC-E52538C5DDF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Modern Layout System for the Web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2F171-38D9-458C-A00C-91F77721FCD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DDDCCB2-8098-4661-A66E-F0D74C0303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149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77" y="1494504"/>
            <a:ext cx="2695249" cy="23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9830" y="1234035"/>
            <a:ext cx="5826195" cy="5569086"/>
          </a:xfrm>
        </p:spPr>
        <p:txBody>
          <a:bodyPr>
            <a:normAutofit/>
          </a:bodyPr>
          <a:lstStyle/>
          <a:p>
            <a:r>
              <a:rPr lang="en-US" sz="3400" dirty="0"/>
              <a:t>You are given 4 image files: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799"/>
              </a:spcBef>
            </a:pPr>
            <a:r>
              <a:rPr lang="en-US" sz="3400" dirty="0"/>
              <a:t>Create a Web page like the screenshot on the right</a:t>
            </a:r>
          </a:p>
          <a:p>
            <a:pPr lvl="1"/>
            <a:r>
              <a:rPr lang="en-US" sz="3200" dirty="0"/>
              <a:t>Hints: use 3 paragraphs, each holding 5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19" y="1392898"/>
            <a:ext cx="4739783" cy="469041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0897708-F543-4C5C-B063-8B983CC1E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66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1D988-0A7B-42D9-8606-3525A34A9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319212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 grid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modern CSS layout system for the Web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Simple</a:t>
            </a:r>
            <a:r>
              <a:rPr lang="en-US" dirty="0"/>
              <a:t> and easy to use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powerful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9" y="1404528"/>
            <a:ext cx="6238158" cy="4880903"/>
          </a:xfrm>
          <a:prstGeom prst="rect">
            <a:avLst/>
          </a:prstGeom>
        </p:spPr>
      </p:pic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D7B9BFC-B2D3-45CB-891A-BF0EB3458949}"/>
              </a:ext>
            </a:extLst>
          </p:cNvPr>
          <p:cNvSpPr txBox="1"/>
          <p:nvPr/>
        </p:nvSpPr>
        <p:spPr>
          <a:xfrm>
            <a:off x="746527" y="4058836"/>
            <a:ext cx="4179778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159E586-2BD9-477C-91FD-E527645DB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primary parts of a grid are: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lines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cell</a:t>
            </a:r>
            <a:r>
              <a:rPr lang="en-US" dirty="0"/>
              <a:t> and grid </a:t>
            </a:r>
            <a:r>
              <a:rPr lang="en-US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tracks</a:t>
            </a:r>
            <a:r>
              <a:rPr lang="en-US" dirty="0"/>
              <a:t> (rows or columns)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Parts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67571" y="1157163"/>
            <a:ext cx="4047071" cy="2654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2506"/>
          <a:stretch/>
        </p:blipFill>
        <p:spPr>
          <a:xfrm>
            <a:off x="789259" y="3923872"/>
            <a:ext cx="4047071" cy="270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3283"/>
          <a:stretch/>
        </p:blipFill>
        <p:spPr>
          <a:xfrm>
            <a:off x="7267571" y="3923873"/>
            <a:ext cx="4047071" cy="263417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166975" y="2394271"/>
            <a:ext cx="1505472" cy="539859"/>
          </a:xfrm>
          <a:prstGeom prst="wedgeRoundRectCallout">
            <a:avLst>
              <a:gd name="adj1" fmla="val 57285"/>
              <a:gd name="adj2" fmla="val -116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9" y="3964986"/>
            <a:ext cx="1002977" cy="2593063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145229" y="4058837"/>
            <a:ext cx="1505472" cy="539859"/>
          </a:xfrm>
          <a:prstGeom prst="wedgeRoundRectCallout">
            <a:avLst>
              <a:gd name="adj1" fmla="val -84319"/>
              <a:gd name="adj2" fmla="val 10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row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967350" y="5096736"/>
            <a:ext cx="1987525" cy="539859"/>
          </a:xfrm>
          <a:prstGeom prst="wedgeRoundRectCallout">
            <a:avLst>
              <a:gd name="adj1" fmla="val -66690"/>
              <a:gd name="adj2" fmla="val 55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column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C591839-09C0-45BC-ACC1-48A667276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72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HTML element becomes a </a:t>
            </a:r>
            <a:r>
              <a:rPr lang="en-US" sz="3600" b="1" dirty="0">
                <a:solidFill>
                  <a:schemeClr val="bg1"/>
                </a:solidFill>
              </a:rPr>
              <a:t>grid container </a:t>
            </a:r>
            <a:r>
              <a:rPr lang="en-US" sz="3600" dirty="0"/>
              <a:t>when its display property is set to </a:t>
            </a:r>
            <a:r>
              <a:rPr lang="en-US" sz="3600" b="1" dirty="0">
                <a:solidFill>
                  <a:schemeClr val="bg1"/>
                </a:solidFill>
              </a:rPr>
              <a:t>grid</a:t>
            </a:r>
            <a:r>
              <a:rPr lang="en-US" sz="3600" dirty="0"/>
              <a:t> or </a:t>
            </a:r>
            <a:r>
              <a:rPr lang="en-US" sz="3600" b="1" dirty="0">
                <a:solidFill>
                  <a:schemeClr val="bg1"/>
                </a:solidFill>
              </a:rPr>
              <a:t>inline-grid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Container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2619211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4527943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inline-grid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3DE12-C67D-45C3-8A57-22C9CA4F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48129" y="2619212"/>
            <a:ext cx="4047071" cy="26543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DFC80342-3957-4DE1-AA05-2166E5C3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The grid templates define the </a:t>
            </a:r>
            <a:r>
              <a:rPr lang="en-US" sz="3199" b="1" dirty="0">
                <a:solidFill>
                  <a:schemeClr val="bg1"/>
                </a:solidFill>
              </a:rPr>
              <a:t>look</a:t>
            </a:r>
            <a:r>
              <a:rPr lang="en-US" sz="3199" dirty="0"/>
              <a:t> of the grid: </a:t>
            </a:r>
            <a:r>
              <a:rPr lang="en-US" sz="3199" b="1" dirty="0">
                <a:solidFill>
                  <a:schemeClr val="bg1"/>
                </a:solidFill>
              </a:rPr>
              <a:t>count</a:t>
            </a:r>
            <a:r>
              <a:rPr lang="en-US" sz="3199" dirty="0"/>
              <a:t> of the </a:t>
            </a:r>
            <a:r>
              <a:rPr lang="en-US" sz="3199" b="1" dirty="0">
                <a:solidFill>
                  <a:schemeClr val="bg1"/>
                </a:solidFill>
              </a:rPr>
              <a:t>rows</a:t>
            </a:r>
            <a:r>
              <a:rPr lang="en-US" sz="3199" dirty="0"/>
              <a:t> and </a:t>
            </a:r>
            <a:r>
              <a:rPr lang="en-US" sz="3199" b="1" dirty="0">
                <a:solidFill>
                  <a:schemeClr val="bg1"/>
                </a:solidFill>
              </a:rPr>
              <a:t>columns</a:t>
            </a:r>
            <a:r>
              <a:rPr lang="en-US" sz="3199" dirty="0"/>
              <a:t> and their </a:t>
            </a:r>
            <a:r>
              <a:rPr lang="en-US" sz="3199" b="1" dirty="0">
                <a:solidFill>
                  <a:schemeClr val="bg1"/>
                </a:solidFill>
              </a:rPr>
              <a:t>size</a:t>
            </a:r>
            <a:endParaRPr lang="en-US" sz="2799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Template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97407" y="2244957"/>
            <a:ext cx="6820725" cy="19488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400px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9" y="4086474"/>
            <a:ext cx="4456909" cy="250701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7138960" y="4125962"/>
            <a:ext cx="202953" cy="1064509"/>
          </a:xfrm>
          <a:prstGeom prst="leftBrace">
            <a:avLst>
              <a:gd name="adj1" fmla="val 4328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46119" y="4355345"/>
            <a:ext cx="1144177" cy="424335"/>
          </a:xfrm>
          <a:prstGeom prst="wedgeRoundRectCallout">
            <a:avLst>
              <a:gd name="adj1" fmla="val 71728"/>
              <a:gd name="adj2" fmla="val 25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7123056" y="5274797"/>
            <a:ext cx="202993" cy="1258394"/>
          </a:xfrm>
          <a:prstGeom prst="leftBrace">
            <a:avLst>
              <a:gd name="adj1" fmla="val 5917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646119" y="5374154"/>
            <a:ext cx="1144177" cy="394237"/>
          </a:xfrm>
          <a:prstGeom prst="wedgeRoundRectCallout">
            <a:avLst>
              <a:gd name="adj1" fmla="val 74877"/>
              <a:gd name="adj2" fmla="val 45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400px</a:t>
            </a:r>
            <a:endParaRPr lang="en-US" sz="2799" b="1" dirty="0">
              <a:solidFill>
                <a:srgbClr val="FFFFFF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5400000">
            <a:off x="9978075" y="2330342"/>
            <a:ext cx="275786" cy="3271178"/>
          </a:xfrm>
          <a:prstGeom prst="leftBrace">
            <a:avLst>
              <a:gd name="adj1" fmla="val 39979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Left Brace 13"/>
          <p:cNvSpPr/>
          <p:nvPr/>
        </p:nvSpPr>
        <p:spPr>
          <a:xfrm rot="5400000">
            <a:off x="7791295" y="3447924"/>
            <a:ext cx="223755" cy="1064437"/>
          </a:xfrm>
          <a:prstGeom prst="leftBrace">
            <a:avLst>
              <a:gd name="adj1" fmla="val 4949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673601" y="3159070"/>
            <a:ext cx="1142080" cy="391950"/>
          </a:xfrm>
          <a:prstGeom prst="wedgeRoundRectCallout">
            <a:avLst>
              <a:gd name="adj1" fmla="val -34747"/>
              <a:gd name="adj2" fmla="val 994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9902632" y="3159070"/>
            <a:ext cx="1142080" cy="391950"/>
          </a:xfrm>
          <a:prstGeom prst="wedgeRoundRectCallout">
            <a:avLst>
              <a:gd name="adj1" fmla="val -34059"/>
              <a:gd name="adj2" fmla="val 96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auto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89277" y="4360659"/>
            <a:ext cx="4879670" cy="236337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This example will create: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rows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400px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columns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auto</a:t>
            </a:r>
            <a:r>
              <a:rPr lang="en-US" sz="2999" dirty="0"/>
              <a:t> size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9C8E38E0-71AE-4B4F-B02C-C7BB752AF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331826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Grid area </a:t>
            </a:r>
            <a:r>
              <a:rPr lang="en-US" dirty="0"/>
              <a:t>is a rectangular area made up of one or more </a:t>
            </a:r>
            <a:r>
              <a:rPr lang="en-US" b="1" dirty="0">
                <a:solidFill>
                  <a:schemeClr val="bg1"/>
                </a:solidFill>
              </a:rPr>
              <a:t>adjacent grid cells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Defining</a:t>
            </a:r>
            <a:r>
              <a:rPr lang="en-US" b="1" dirty="0"/>
              <a:t> </a:t>
            </a:r>
            <a:r>
              <a:rPr lang="en-US" dirty="0"/>
              <a:t>grid areas in CSS: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Referencing</a:t>
            </a:r>
            <a:r>
              <a:rPr lang="en-US" dirty="0"/>
              <a:t> the grid areas: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and Grid Template Area</a:t>
            </a:r>
          </a:p>
        </p:txBody>
      </p:sp>
      <p:pic>
        <p:nvPicPr>
          <p:cNvPr id="4103" name="Picture 7" descr="CSS Grid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7130" y="1449516"/>
            <a:ext cx="4423541" cy="29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BC45A26-7D5D-499D-B76A-872B1637F254}"/>
              </a:ext>
            </a:extLst>
          </p:cNvPr>
          <p:cNvSpPr txBox="1"/>
          <p:nvPr/>
        </p:nvSpPr>
        <p:spPr>
          <a:xfrm>
            <a:off x="693490" y="3197002"/>
            <a:ext cx="6392253" cy="5919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34144BD5-5623-4939-9045-F483D236C248}"/>
              </a:ext>
            </a:extLst>
          </p:cNvPr>
          <p:cNvSpPr txBox="1"/>
          <p:nvPr/>
        </p:nvSpPr>
        <p:spPr>
          <a:xfrm>
            <a:off x="693489" y="4688673"/>
            <a:ext cx="6392254" cy="1713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2699" b="1" kern="100" noProof="1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"header header header header"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"main main empty sidebar"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"footer footer footer footer"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877F44A-C008-4349-AFD9-1A9AEDE19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14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– Examples</a:t>
            </a:r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349942" y="1494505"/>
            <a:ext cx="5964081" cy="48704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sz="1200" b="1" kern="1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aside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aside;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main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main;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footer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footer;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17" y="1359540"/>
            <a:ext cx="5362672" cy="3214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3019"/>
          <a:stretch/>
        </p:blipFill>
        <p:spPr>
          <a:xfrm>
            <a:off x="6611678" y="1482830"/>
            <a:ext cx="5212949" cy="1118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3" t="37183" r="75836" b="13736"/>
          <a:stretch/>
        </p:blipFill>
        <p:spPr>
          <a:xfrm>
            <a:off x="6648826" y="2614709"/>
            <a:ext cx="1214684" cy="14846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86" t="36622" b="12809"/>
          <a:stretch/>
        </p:blipFill>
        <p:spPr>
          <a:xfrm>
            <a:off x="7882446" y="2594835"/>
            <a:ext cx="3952117" cy="15296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173"/>
          <a:stretch/>
        </p:blipFill>
        <p:spPr>
          <a:xfrm>
            <a:off x="6616577" y="4105740"/>
            <a:ext cx="5212949" cy="418229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1E7CC696-3BF7-4304-A991-2E2200CE8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3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9586"/>
            <a:ext cx="11815018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Gap</a:t>
            </a:r>
            <a:r>
              <a:rPr lang="en-US" sz="3600" dirty="0"/>
              <a:t> between each cell horizontally and vertically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877360" y="1917756"/>
            <a:ext cx="4993700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endParaRPr lang="en-US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0" y="4082021"/>
            <a:ext cx="4580272" cy="2624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37" y="4077073"/>
            <a:ext cx="4210880" cy="262935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5556141" y="5336306"/>
            <a:ext cx="727145" cy="46091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967879" y="4311993"/>
            <a:ext cx="1772172" cy="605455"/>
          </a:xfrm>
          <a:prstGeom prst="wedgeRoundRectCallout">
            <a:avLst>
              <a:gd name="adj1" fmla="val -75056"/>
              <a:gd name="adj2" fmla="val 74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gap: 10px; 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BCC7F745-A8AA-44B4-98E3-63E8B18AD0B8}"/>
              </a:ext>
            </a:extLst>
          </p:cNvPr>
          <p:cNvSpPr txBox="1"/>
          <p:nvPr/>
        </p:nvSpPr>
        <p:spPr>
          <a:xfrm>
            <a:off x="5871060" y="1917756"/>
            <a:ext cx="4711952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F2342B8-3593-4437-8D9E-02DD7B197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1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F2E01B-B296-43EF-B99C-F1162DCC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6" y="1379893"/>
            <a:ext cx="4008115" cy="513350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061269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6E71F-FF4A-4812-87E9-96B0944B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58" y="1379893"/>
            <a:ext cx="5766944" cy="513350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A373D89-124B-4974-83D7-6D44A51F1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151246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C19F-C970-46E4-AD4C-FFF7AD0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3" y="1746942"/>
            <a:ext cx="4570809" cy="439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0497C-9758-4F3D-9D95-B2E92EE8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32" y="2270367"/>
            <a:ext cx="5988956" cy="3352557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02F923C-BB98-4364-883B-38E3B532B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79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072FEE6-F067-4B61-8D33-5804E0C6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https://codepen.io/snakov/pen/jOVJXVN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B7160-1763-40C8-9B9A-7A3B48B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CSS Grid Site Layout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08" y="2304000"/>
            <a:ext cx="6208383" cy="385149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BDFAA1-A9C8-4F44-9BB8-583EA5342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8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Ordered Lists: &lt;Ol&gt; Tag</a:t>
            </a:r>
            <a:endParaRPr lang="en-US" dirty="0"/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7547" y="1209766"/>
            <a:ext cx="11576210" cy="230921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Create an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rdered </a:t>
            </a:r>
            <a:r>
              <a:rPr lang="en-US" sz="3400" b="1" dirty="0">
                <a:solidFill>
                  <a:schemeClr val="bg1"/>
                </a:solidFill>
              </a:rPr>
              <a:t>L</a:t>
            </a:r>
            <a:r>
              <a:rPr lang="en-US" sz="3400" dirty="0"/>
              <a:t>ist</a:t>
            </a:r>
          </a:p>
          <a:p>
            <a:pPr>
              <a:defRPr/>
            </a:pPr>
            <a:r>
              <a:rPr lang="en-US" sz="3400" dirty="0"/>
              <a:t>Use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200" noProof="1"/>
              <a:t>Each holding 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64084" y="1218526"/>
            <a:ext cx="5525616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5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3331740" y="4252733"/>
            <a:ext cx="2598805" cy="1014999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599032" y="4252733"/>
            <a:ext cx="866363" cy="1045313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885353" y="4252731"/>
            <a:ext cx="1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420201" y="4252731"/>
            <a:ext cx="912574" cy="1014998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10" y="4670027"/>
            <a:ext cx="1323630" cy="1152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853" y="5470545"/>
            <a:ext cx="1342675" cy="108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47" y="5470351"/>
            <a:ext cx="1255540" cy="1107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307" y="5464289"/>
            <a:ext cx="1430666" cy="1091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409" y="5087169"/>
            <a:ext cx="1333153" cy="1104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82" y="1349211"/>
            <a:ext cx="1924599" cy="1675371"/>
          </a:xfrm>
          <a:prstGeom prst="roundRect">
            <a:avLst>
              <a:gd name="adj" fmla="val 2249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7817" y="3706773"/>
            <a:ext cx="11576369" cy="63877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Clr>
                <a:schemeClr val="tx1"/>
              </a:buClr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/>
              <a:t>, or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8332776" y="4252732"/>
            <a:ext cx="1651657" cy="904461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EF6D293C-9350-4469-B8A5-C04DC6A62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36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3E99C-CB21-46DC-AA70-80E11803AD20}"/>
              </a:ext>
            </a:extLst>
          </p:cNvPr>
          <p:cNvSpPr/>
          <p:nvPr/>
        </p:nvSpPr>
        <p:spPr bwMode="auto">
          <a:xfrm>
            <a:off x="4498499" y="824279"/>
            <a:ext cx="3194999" cy="369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Резултат с изображение за „position cs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99" y="1854000"/>
            <a:ext cx="5859201" cy="19433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185E2-407B-4051-92DD-E9F28751C31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Type of Positioning Method Used for an Element</a:t>
            </a:r>
          </a:p>
        </p:txBody>
      </p:sp>
    </p:spTree>
    <p:extLst>
      <p:ext uri="{BB962C8B-B14F-4D97-AF65-F5344CB8AC3E}">
        <p14:creationId xmlns:p14="http://schemas.microsoft.com/office/powerpoint/2010/main" val="18480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Position properties: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</a:p>
        </p:txBody>
      </p:sp>
      <p:pic>
        <p:nvPicPr>
          <p:cNvPr id="6" name="Picture 5" descr="A person standing in front of a piano&#10;&#10;Description automatically generated">
            <a:extLst>
              <a:ext uri="{FF2B5EF4-FFF2-40B4-BE49-F238E27FC236}">
                <a16:creationId xmlns:a16="http://schemas.microsoft.com/office/drawing/2014/main" id="{96A9D21C-D773-4870-9651-82C7135B5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8" t="13095" b="14014"/>
          <a:stretch/>
        </p:blipFill>
        <p:spPr>
          <a:xfrm>
            <a:off x="6318250" y="1579303"/>
            <a:ext cx="5646000" cy="46500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E37DDBEA-B788-468E-99B0-6A3B908DC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42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Static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Static - the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state of every element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Puts the element into its </a:t>
            </a:r>
            <a:r>
              <a:rPr lang="en-US" b="1" dirty="0">
                <a:solidFill>
                  <a:schemeClr val="bg1"/>
                </a:solidFill>
              </a:rPr>
              <a:t>normal position </a:t>
            </a:r>
            <a:r>
              <a:rPr lang="en-US" dirty="0"/>
              <a:t>in the document layout flow</a:t>
            </a:r>
          </a:p>
          <a:p>
            <a:pPr>
              <a:buClr>
                <a:schemeClr val="tx1"/>
              </a:buClr>
            </a:pPr>
            <a:r>
              <a:rPr lang="en-US" dirty="0"/>
              <a:t>It will 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 react to the following properties: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46000" y="4499992"/>
            <a:ext cx="445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static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084635"/>
            <a:ext cx="4039402" cy="233807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561B5C7-2844-4F45-9B4F-1D5CAA36F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79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Relative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It looks like static positioning, but once the positioned element has taken its place, you can then modify its final position with</a:t>
            </a:r>
            <a:r>
              <a:rPr lang="en-GB" dirty="0"/>
              <a:t> the </a:t>
            </a:r>
            <a:r>
              <a:rPr lang="en-GB" b="1" dirty="0">
                <a:solidFill>
                  <a:schemeClr val="bg1"/>
                </a:solidFill>
              </a:rPr>
              <a:t>positional properties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5976304-B80C-4C68-8DBC-7C96102C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163</a:t>
            </a:fld>
            <a:endParaRPr lang="en-US" noProof="0" dirty="0"/>
          </a:p>
        </p:txBody>
      </p:sp>
      <p:sp>
        <p:nvSpPr>
          <p:cNvPr id="9" name="Текстово поле 7">
            <a:extLst>
              <a:ext uri="{FF2B5EF4-FFF2-40B4-BE49-F238E27FC236}">
                <a16:creationId xmlns:a16="http://schemas.microsoft.com/office/drawing/2014/main" id="{E260C338-381A-4556-A948-2DD528A19FBA}"/>
              </a:ext>
            </a:extLst>
          </p:cNvPr>
          <p:cNvSpPr txBox="1"/>
          <p:nvPr/>
        </p:nvSpPr>
        <p:spPr>
          <a:xfrm>
            <a:off x="6485435" y="1279847"/>
            <a:ext cx="5623535" cy="88267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src="cup.jpg"&gt;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class="new" src="new.png"&gt;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297EC1AE-E340-4CC9-9B7A-8A337519AC45}"/>
              </a:ext>
            </a:extLst>
          </p:cNvPr>
          <p:cNvSpPr txBox="1"/>
          <p:nvPr/>
        </p:nvSpPr>
        <p:spPr>
          <a:xfrm>
            <a:off x="6485435" y="2327792"/>
            <a:ext cx="3870000" cy="187940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img.new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rgbClr val="0070C0"/>
                </a:solidFill>
                <a:latin typeface="Consolas" panose="020B0609020204030204" pitchFamily="49" charset="0"/>
              </a:rPr>
              <a:t>relative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-200px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150px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25EA7B3-9E01-4BFF-94C5-0E8B797B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0" y="4678307"/>
            <a:ext cx="3067192" cy="2002914"/>
          </a:xfrm>
          <a:prstGeom prst="rect">
            <a:avLst/>
          </a:prstGeom>
        </p:spPr>
      </p:pic>
      <p:sp>
        <p:nvSpPr>
          <p:cNvPr id="12" name="Right Arrow 8">
            <a:extLst>
              <a:ext uri="{FF2B5EF4-FFF2-40B4-BE49-F238E27FC236}">
                <a16:creationId xmlns:a16="http://schemas.microsoft.com/office/drawing/2014/main" id="{71969FB6-9AE1-473D-AC73-597AC5A574D8}"/>
              </a:ext>
            </a:extLst>
          </p:cNvPr>
          <p:cNvSpPr/>
          <p:nvPr/>
        </p:nvSpPr>
        <p:spPr bwMode="auto">
          <a:xfrm>
            <a:off x="4139435" y="5505543"/>
            <a:ext cx="581292" cy="422208"/>
          </a:xfrm>
          <a:prstGeom prst="rightArrow">
            <a:avLst>
              <a:gd name="adj1" fmla="val 50000"/>
              <a:gd name="adj2" fmla="val 47066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E159E6-1DB9-4A19-9EF8-A5EB2494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2" y="4446615"/>
            <a:ext cx="2371242" cy="2310635"/>
          </a:xfrm>
          <a:prstGeom prst="rect">
            <a:avLst/>
          </a:prstGeom>
        </p:spPr>
      </p:pic>
      <p:pic>
        <p:nvPicPr>
          <p:cNvPr id="14" name="Picture 2" descr="https://www.internetingishard.com/html-and-css/advanced-positioning/css-positioning-schemes-790d5b.png">
            <a:extLst>
              <a:ext uri="{FF2B5EF4-FFF2-40B4-BE49-F238E27FC236}">
                <a16:creationId xmlns:a16="http://schemas.microsoft.com/office/drawing/2014/main" id="{14B3260E-8477-4597-BA91-084F5247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00" y="4504086"/>
            <a:ext cx="1545394" cy="200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Absolute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1363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600" dirty="0"/>
              <a:t>Absolute positioning </a:t>
            </a:r>
            <a:r>
              <a:rPr lang="en-US" sz="3600" dirty="0">
                <a:sym typeface="Wingdings" panose="05000000000000000000" pitchFamily="2" charset="2"/>
              </a:rPr>
              <a:t> from</a:t>
            </a:r>
            <a:r>
              <a:rPr lang="en-US" sz="3600" dirty="0"/>
              <a:t> the </a:t>
            </a:r>
            <a:r>
              <a:rPr lang="en-US" sz="3600" b="1" dirty="0">
                <a:solidFill>
                  <a:schemeClr val="bg1"/>
                </a:solidFill>
              </a:rPr>
              <a:t>upper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left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corner</a:t>
            </a:r>
            <a:r>
              <a:rPr lang="en-US" sz="3600" dirty="0"/>
              <a:t> of the parent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9FB56F0-E299-479E-A4FA-919C20E86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164</a:t>
            </a:fld>
            <a:endParaRPr lang="en-US" noProof="0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74D2C20-2E6E-4901-A8D7-7DFC4035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2"/>
          <a:stretch/>
        </p:blipFill>
        <p:spPr>
          <a:xfrm>
            <a:off x="7737019" y="234832"/>
            <a:ext cx="4273887" cy="28792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Down Arrow 10">
            <a:extLst>
              <a:ext uri="{FF2B5EF4-FFF2-40B4-BE49-F238E27FC236}">
                <a16:creationId xmlns:a16="http://schemas.microsoft.com/office/drawing/2014/main" id="{09604D18-F0DF-405E-8852-9E1105DF859A}"/>
              </a:ext>
            </a:extLst>
          </p:cNvPr>
          <p:cNvSpPr/>
          <p:nvPr/>
        </p:nvSpPr>
        <p:spPr bwMode="auto">
          <a:xfrm>
            <a:off x="9811354" y="3227639"/>
            <a:ext cx="307276" cy="39537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6C05034-5325-4A81-A9D0-30117CB1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19" y="3742167"/>
            <a:ext cx="4264106" cy="272264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BF385274-C791-4C73-8CC3-854A6C93B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319" y="4169609"/>
            <a:ext cx="2160279" cy="914225"/>
          </a:xfrm>
          <a:prstGeom prst="wedgeRoundRectCallout">
            <a:avLst>
              <a:gd name="adj1" fmla="val 80804"/>
              <a:gd name="adj2" fmla="val -62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frees</a:t>
            </a:r>
            <a:r>
              <a:rPr lang="bg-BG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original place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Текстово поле 7">
            <a:extLst>
              <a:ext uri="{FF2B5EF4-FFF2-40B4-BE49-F238E27FC236}">
                <a16:creationId xmlns:a16="http://schemas.microsoft.com/office/drawing/2014/main" id="{A1A2A468-1B31-4105-8911-A8308434D0C9}"/>
              </a:ext>
            </a:extLst>
          </p:cNvPr>
          <p:cNvSpPr txBox="1"/>
          <p:nvPr/>
        </p:nvSpPr>
        <p:spPr>
          <a:xfrm>
            <a:off x="502403" y="2708403"/>
            <a:ext cx="6226596" cy="91422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Interior Design Studio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src="living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room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.jpg"&gt;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5227D57-D0AB-42E3-9984-BAFF013AB52B}"/>
              </a:ext>
            </a:extLst>
          </p:cNvPr>
          <p:cNvSpPr txBox="1"/>
          <p:nvPr/>
        </p:nvSpPr>
        <p:spPr>
          <a:xfrm>
            <a:off x="502403" y="3965725"/>
            <a:ext cx="621972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180px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antiquewhite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1px 1px 20px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black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4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Fixed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 - the element will </a:t>
            </a:r>
            <a:r>
              <a:rPr lang="en-US" b="1" dirty="0">
                <a:solidFill>
                  <a:schemeClr val="bg1"/>
                </a:solidFill>
              </a:rPr>
              <a:t>NOT remain </a:t>
            </a:r>
            <a:r>
              <a:rPr lang="en-US" dirty="0"/>
              <a:t>in the natural flow of the page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the positional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Positions itself according to the </a:t>
            </a:r>
            <a:r>
              <a:rPr lang="en-US" b="1" dirty="0">
                <a:solidFill>
                  <a:schemeClr val="bg1"/>
                </a:solidFill>
              </a:rPr>
              <a:t>viewport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01000" y="4151104"/>
            <a:ext cx="42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fixed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3960508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D1B9D8A-6289-40A1-9E04-40A78E4E3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6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Sticky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positioned based on the user's </a:t>
            </a:r>
            <a:r>
              <a:rPr lang="en-US" b="1" dirty="0">
                <a:solidFill>
                  <a:schemeClr val="bg1"/>
                </a:solidFill>
              </a:rPr>
              <a:t>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A sticky element switches between 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, depending on the 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It is positioned relative until a given offset position is met in the viewport - then it ''sticks'' in place (like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fixed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709E55B-01B5-4390-A68E-CC6392425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18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90406" y="1802247"/>
            <a:ext cx="5850000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&lt;main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"main-container"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"main-header"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"main-content"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MAIN CONTENT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"main-footer"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FOOTER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&lt;/footer&gt;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&lt;/main&gt;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6276000" y="1179000"/>
            <a:ext cx="5355000" cy="55272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.main-container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600px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green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40px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.main-footer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</a:t>
            </a:r>
            <a:r>
              <a:rPr lang="en-GB" sz="23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aaa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dashed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#000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AB60394-2A63-4852-B7DE-15828CA2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pic>
        <p:nvPicPr>
          <p:cNvPr id="5" name="SavedFreeScreenRecorderProjec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996000" y="2007365"/>
            <a:ext cx="3915580" cy="33346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/>
          <p:cNvSpPr txBox="1"/>
          <p:nvPr/>
        </p:nvSpPr>
        <p:spPr>
          <a:xfrm>
            <a:off x="786000" y="1719000"/>
            <a:ext cx="4719569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min-height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sticky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5358025-62AD-4ABA-8B37-EC84F8034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59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 - defines the position of the element according to its bottom edge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45207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442550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1C792E23-71A4-4BCF-8164-226D16F64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57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Unordered Lists: &lt;Ul&gt; Tag</a:t>
            </a:r>
            <a:endParaRPr lang="en-US" dirty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78291" y="1242832"/>
            <a:ext cx="11576210" cy="56659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010761" y="4913614"/>
            <a:ext cx="1838358" cy="727468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136530" y="4913614"/>
            <a:ext cx="999989" cy="65671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82274" y="1848362"/>
            <a:ext cx="8227455" cy="24354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7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7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12" y="5641108"/>
            <a:ext cx="1744142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930" y="5303755"/>
            <a:ext cx="1674833" cy="98206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77" y="5641108"/>
            <a:ext cx="1828527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416" y="5641108"/>
            <a:ext cx="1858129" cy="982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148" y="2047345"/>
            <a:ext cx="3046832" cy="1786551"/>
          </a:xfrm>
          <a:prstGeom prst="roundRect">
            <a:avLst>
              <a:gd name="adj" fmla="val 1545"/>
            </a:avLst>
          </a:prstGeom>
          <a:ln>
            <a:solidFill>
              <a:schemeClr val="tx1"/>
            </a:solidFill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7817" y="4418742"/>
            <a:ext cx="11576369" cy="614290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799"/>
              </a:spcBef>
              <a:buClr>
                <a:schemeClr val="tx1"/>
              </a:buClr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</a:t>
            </a:r>
            <a:r>
              <a:rPr lang="bg-BG" sz="3200" dirty="0"/>
              <a:t>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disc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circle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square</a:t>
            </a:r>
            <a:r>
              <a:rPr lang="en-US" sz="3200" b="1" dirty="0"/>
              <a:t> </a:t>
            </a:r>
            <a:r>
              <a:rPr lang="en-US" sz="3200" dirty="0"/>
              <a:t>and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054002" y="4965594"/>
            <a:ext cx="583212" cy="622845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8200" y="4965594"/>
            <a:ext cx="250135" cy="604733"/>
          </a:xfrm>
          <a:prstGeom prst="lin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sz="1799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CD6450B-E262-4FF3-86BE-C6A5BCE3F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70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90150"/>
            <a:ext cx="11818096" cy="5434741"/>
          </a:xfrm>
        </p:spPr>
        <p:txBody>
          <a:bodyPr>
            <a:normAutofit/>
          </a:bodyPr>
          <a:lstStyle/>
          <a:p>
            <a:r>
              <a:rPr lang="en-US" dirty="0"/>
              <a:t>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upwards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3429000"/>
            <a:ext cx="3857625" cy="22288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3429000"/>
            <a:ext cx="3838575" cy="22383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790740F-2E3E-4990-AFEB-A9A373731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If the element is in position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204000"/>
            <a:ext cx="4445363" cy="25574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EC5CE1C-A21D-43AB-BD21-268A6AE91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position of the element according to its left edge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14" y="285084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850845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FFE33E5-6653-444D-B419-BB015C462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18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sz="3198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by the amount defined by the left 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66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29" y="2664000"/>
            <a:ext cx="3876675" cy="22098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6387874-1E76-44A1-AFAF-609ED5175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75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249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03" y="3249000"/>
            <a:ext cx="3967003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58D4175-E074-46F4-B316-007D4AE4B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68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 - defines the position of the element according to its right edge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by the amount defined by the right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B24D53-B74B-417F-A31B-F5DABB7B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 - defines the position of the element according to its top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edge 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downwards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0;</a:t>
            </a:r>
            <a:r>
              <a:rPr lang="en-US" dirty="0"/>
              <a:t>  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79CD81-DCDB-4F9C-BA3A-372E2B7FB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FF4A668-F06F-468F-849E-94A40C7AB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177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4C39DF-952A-4A18-8544-663F73444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 - defines the position of the element according to center of the window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absolute;</a:t>
            </a:r>
            <a:r>
              <a:rPr lang="en-US" dirty="0"/>
              <a:t>- it will position the element relative to its first positioned parent element</a:t>
            </a:r>
          </a:p>
          <a:p>
            <a:pPr lvl="2">
              <a:buClr>
                <a:schemeClr val="tx1"/>
              </a:buClr>
            </a:pPr>
            <a:r>
              <a:rPr lang="en-US" sz="3200" dirty="0">
                <a:latin typeface="+mj-lt"/>
              </a:rPr>
              <a:t>If it can’t find one, it will be relative to the document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 left: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</a:t>
            </a:r>
            <a:r>
              <a:rPr lang="en-US" sz="3200" dirty="0"/>
              <a:t>  </a:t>
            </a:r>
            <a:r>
              <a:rPr lang="en-US" dirty="0"/>
              <a:t>- the element will step out from the top left corner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properties are set on the child element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1EEEAB9-DC1E-419C-86E8-6FABACF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32226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B211115-A206-4927-8743-E1F14518D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178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980CBBD-DCA8-4328-B39B-42C9AD71F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transform: translate(-50%, -50%);</a:t>
            </a:r>
            <a:r>
              <a:rPr lang="en-US" sz="3200" dirty="0"/>
              <a:t> </a:t>
            </a:r>
            <a:r>
              <a:rPr lang="en-US" dirty="0"/>
              <a:t>- it will pull back the item with its half width and height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6BA892-8A90-44DD-AF25-8200F05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1E4DE4D-7212-4CB7-9C96-CBDC4D9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0" y="2730034"/>
            <a:ext cx="6210000" cy="3707462"/>
          </a:xfrm>
          <a:prstGeom prst="rect">
            <a:avLst/>
          </a:prstGeom>
          <a:ln w="9525">
            <a:solidFill>
              <a:schemeClr val="accent6">
                <a:lumMod val="10000"/>
              </a:schemeClr>
            </a:solidFill>
          </a:ln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6960F66-646D-49C6-AFAC-38A037897BF7}"/>
              </a:ext>
            </a:extLst>
          </p:cNvPr>
          <p:cNvSpPr txBox="1"/>
          <p:nvPr/>
        </p:nvSpPr>
        <p:spPr>
          <a:xfrm>
            <a:off x="7203022" y="2526068"/>
            <a:ext cx="4540408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.parent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.child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translate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bg-BG" sz="2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0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z-index Works">
            <a:extLst>
              <a:ext uri="{FF2B5EF4-FFF2-40B4-BE49-F238E27FC236}">
                <a16:creationId xmlns:a16="http://schemas.microsoft.com/office/drawing/2014/main" id="{BBE7C031-B9C4-446A-B328-B7C4E4878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r="17899"/>
          <a:stretch/>
        </p:blipFill>
        <p:spPr bwMode="auto">
          <a:xfrm>
            <a:off x="3733500" y="657993"/>
            <a:ext cx="4725000" cy="393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45A6C-DDEC-40C0-A430-C30BB53643D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Stack order of an Element</a:t>
            </a:r>
          </a:p>
        </p:txBody>
      </p:sp>
    </p:spTree>
    <p:extLst>
      <p:ext uri="{BB962C8B-B14F-4D97-AF65-F5344CB8AC3E}">
        <p14:creationId xmlns:p14="http://schemas.microsoft.com/office/powerpoint/2010/main" val="17285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b="1" dirty="0">
                <a:solidFill>
                  <a:schemeClr val="bg1"/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b="1" dirty="0">
                <a:solidFill>
                  <a:schemeClr val="bg1"/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4650" y="2767185"/>
            <a:ext cx="7075941" cy="30461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dt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dd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dl</a:t>
            </a:r>
            <a:r>
              <a:rPr lang="en-US" sz="3199" b="1" noProof="1"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67" y="3085189"/>
            <a:ext cx="4376197" cy="2941379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9DF49C1-983B-481F-9456-E3E79F2BA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910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order of the elements on the </a:t>
            </a:r>
            <a:r>
              <a:rPr lang="en-US" b="1" dirty="0">
                <a:solidFill>
                  <a:schemeClr val="bg1"/>
                </a:solidFill>
              </a:rPr>
              <a:t>z-axis</a:t>
            </a:r>
            <a:r>
              <a:rPr lang="en-US" dirty="0"/>
              <a:t>. It only works on positioned elements (</a:t>
            </a:r>
            <a:r>
              <a:rPr lang="en-US" b="1" dirty="0">
                <a:solidFill>
                  <a:schemeClr val="bg1"/>
                </a:solidFill>
              </a:rPr>
              <a:t>anything apart from static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order is defined by the order in the HTML code: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3924000"/>
            <a:ext cx="8881399" cy="19126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9435484-1EE8-41FF-9E69-E22BA0489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8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z-index value is relative to the other ones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 in </a:t>
            </a:r>
            <a:r>
              <a:rPr lang="en-US" b="1" dirty="0">
                <a:solidFill>
                  <a:schemeClr val="bg1"/>
                </a:solidFill>
              </a:rPr>
              <a:t>front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its siblings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338999"/>
            <a:ext cx="9893134" cy="216000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F2FD41F-590A-4042-8FA8-44ED94DE0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23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 </a:t>
            </a:r>
            <a:r>
              <a:rPr lang="en-US" b="1" dirty="0">
                <a:solidFill>
                  <a:schemeClr val="bg1"/>
                </a:solidFill>
              </a:rPr>
              <a:t>negative</a:t>
            </a:r>
            <a:r>
              <a:rPr lang="en-US" dirty="0"/>
              <a:t> 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moved </a:t>
            </a:r>
            <a:r>
              <a:rPr lang="en-US" b="1" dirty="0">
                <a:solidFill>
                  <a:schemeClr val="bg1"/>
                </a:solidFill>
              </a:rPr>
              <a:t>behind</a:t>
            </a:r>
            <a:r>
              <a:rPr lang="en-US" dirty="0"/>
              <a:t> its </a:t>
            </a:r>
            <a:r>
              <a:rPr lang="en-US" b="1" dirty="0">
                <a:solidFill>
                  <a:schemeClr val="bg1"/>
                </a:solidFill>
              </a:rPr>
              <a:t>siblings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-1;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0" y="3429000"/>
            <a:ext cx="10575000" cy="226984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B9B38C5-0B9F-4F60-AA14-89C05C047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8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bacus">
            <a:extLst>
              <a:ext uri="{FF2B5EF4-FFF2-40B4-BE49-F238E27FC236}">
                <a16:creationId xmlns:a16="http://schemas.microsoft.com/office/drawing/2014/main" id="{558C0A2F-039A-46AF-84B4-57BE91FFBD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900" y="1134000"/>
            <a:ext cx="2932200" cy="29322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601D8D-E148-43D4-99A9-3F8BD230B58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CSS Flexbox Layout Module</a:t>
            </a:r>
          </a:p>
        </p:txBody>
      </p:sp>
    </p:spTree>
    <p:extLst>
      <p:ext uri="{BB962C8B-B14F-4D97-AF65-F5344CB8AC3E}">
        <p14:creationId xmlns:p14="http://schemas.microsoft.com/office/powerpoint/2010/main" val="321910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26000" y="1121143"/>
            <a:ext cx="9769234" cy="5546589"/>
          </a:xfrm>
        </p:spPr>
        <p:txBody>
          <a:bodyPr>
            <a:normAutofit/>
          </a:bodyPr>
          <a:lstStyle/>
          <a:p>
            <a:r>
              <a:rPr lang="en-US" dirty="0"/>
              <a:t>Offers </a:t>
            </a:r>
            <a:r>
              <a:rPr lang="en-US" b="1" dirty="0">
                <a:solidFill>
                  <a:schemeClr val="bg1"/>
                </a:solidFill>
              </a:rPr>
              <a:t>space distribution</a:t>
            </a:r>
            <a:r>
              <a:rPr lang="en-US" dirty="0"/>
              <a:t> between items in an interface and powerful </a:t>
            </a:r>
            <a:r>
              <a:rPr lang="en-US" b="1" dirty="0">
                <a:solidFill>
                  <a:schemeClr val="bg1"/>
                </a:solidFill>
              </a:rPr>
              <a:t>alignment</a:t>
            </a:r>
            <a:r>
              <a:rPr lang="en-US" dirty="0"/>
              <a:t> capabilities </a:t>
            </a:r>
          </a:p>
          <a:p>
            <a:r>
              <a:rPr lang="en-US" dirty="0"/>
              <a:t>Flexbox is a method for laying out items in </a:t>
            </a:r>
            <a:r>
              <a:rPr lang="en-US" b="1" dirty="0">
                <a:solidFill>
                  <a:schemeClr val="bg1"/>
                </a:solidFill>
              </a:rPr>
              <a:t>rows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columns</a:t>
            </a:r>
            <a:endParaRPr lang="en-US" dirty="0"/>
          </a:p>
          <a:p>
            <a:r>
              <a:rPr lang="en-US" dirty="0"/>
              <a:t>Items flex to </a:t>
            </a:r>
            <a:r>
              <a:rPr lang="en-US" b="1" dirty="0">
                <a:solidFill>
                  <a:schemeClr val="bg1"/>
                </a:solidFill>
              </a:rPr>
              <a:t>fill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additional space and </a:t>
            </a:r>
            <a:r>
              <a:rPr lang="en-US" b="1" dirty="0">
                <a:solidFill>
                  <a:schemeClr val="bg1"/>
                </a:solidFill>
              </a:rPr>
              <a:t>shrink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fit into smaller spaces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Flexbox?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BEB9494-62AA-4CAF-9985-C499F328F4C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Flexbox?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For a long time, the only reliable cross browser-compatible tools available for creating CSS layouts were </a:t>
            </a:r>
            <a:r>
              <a:rPr lang="en-US" b="1" dirty="0">
                <a:solidFill>
                  <a:schemeClr val="bg1"/>
                </a:solidFill>
              </a:rPr>
              <a:t>floats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positioning</a:t>
            </a:r>
            <a:endParaRPr lang="bg-BG" dirty="0"/>
          </a:p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These are fine and they work, </a:t>
            </a:r>
          </a:p>
          <a:p>
            <a:pPr>
              <a:lnSpc>
                <a:spcPts val="3600"/>
              </a:lnSpc>
              <a:buClr>
                <a:schemeClr val="tx1"/>
              </a:buClr>
              <a:buNone/>
            </a:pPr>
            <a:r>
              <a:rPr lang="en-US" dirty="0"/>
              <a:t>	but in some ways, they are </a:t>
            </a:r>
          </a:p>
          <a:p>
            <a:pPr>
              <a:lnSpc>
                <a:spcPts val="3600"/>
              </a:lnSpc>
              <a:buClr>
                <a:schemeClr val="tx1"/>
              </a:buClr>
              <a:buNone/>
            </a:pPr>
            <a:r>
              <a:rPr lang="en-US" dirty="0"/>
              <a:t>	also rather limiting and </a:t>
            </a:r>
          </a:p>
          <a:p>
            <a:pPr>
              <a:lnSpc>
                <a:spcPts val="3600"/>
              </a:lnSpc>
              <a:buClr>
                <a:schemeClr val="tx1"/>
              </a:buClr>
              <a:buNone/>
            </a:pPr>
            <a:r>
              <a:rPr lang="en-US" dirty="0"/>
              <a:t>	frustrating</a:t>
            </a:r>
            <a:endParaRPr lang="bg-BG" dirty="0"/>
          </a:p>
        </p:txBody>
      </p:sp>
      <p:pic>
        <p:nvPicPr>
          <p:cNvPr id="2050" name="Picture 2" descr="Резултат с изображение за „flexbox vs positioning and float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0" y="2095500"/>
            <a:ext cx="4978400" cy="465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DF7990-5C0C-4E3E-8393-30B6BDF8E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164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Flexbox?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69000"/>
            <a:ext cx="11818096" cy="661500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buClr>
                <a:schemeClr val="tx1"/>
              </a:buClr>
            </a:pPr>
            <a:r>
              <a:rPr lang="en-US" dirty="0"/>
              <a:t>The following simple layout requirements are either </a:t>
            </a:r>
            <a:r>
              <a:rPr lang="en-US" b="1" dirty="0">
                <a:solidFill>
                  <a:schemeClr val="bg1"/>
                </a:solidFill>
              </a:rPr>
              <a:t>difficult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achieve with such tools:</a:t>
            </a:r>
            <a:endParaRPr lang="bg-BG" dirty="0"/>
          </a:p>
          <a:p>
            <a:pPr marL="812801" lvl="2">
              <a:lnSpc>
                <a:spcPts val="36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Vertically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centering</a:t>
            </a:r>
            <a:r>
              <a:rPr lang="en-US" sz="3200" dirty="0"/>
              <a:t> a block of content inside its parent</a:t>
            </a:r>
          </a:p>
          <a:p>
            <a:pPr marL="812801" lvl="2">
              <a:lnSpc>
                <a:spcPts val="3600"/>
              </a:lnSpc>
              <a:buClr>
                <a:schemeClr val="tx1"/>
              </a:buClr>
            </a:pPr>
            <a:r>
              <a:rPr lang="en-US" sz="3200" dirty="0"/>
              <a:t>Making all the children of a container take up an </a:t>
            </a:r>
            <a:r>
              <a:rPr lang="en-US" sz="3200" b="1" dirty="0">
                <a:solidFill>
                  <a:schemeClr val="bg1"/>
                </a:solidFill>
              </a:rPr>
              <a:t>equal</a:t>
            </a:r>
            <a:r>
              <a:rPr lang="en-US" sz="3200" dirty="0"/>
              <a:t> amount of the available </a:t>
            </a:r>
            <a:r>
              <a:rPr lang="en-US" sz="3200" b="1" dirty="0">
                <a:solidFill>
                  <a:schemeClr val="bg1"/>
                </a:solidFill>
              </a:rPr>
              <a:t>width/height</a:t>
            </a:r>
          </a:p>
          <a:p>
            <a:pPr marL="812801" lvl="2">
              <a:lnSpc>
                <a:spcPts val="3600"/>
              </a:lnSpc>
              <a:buClr>
                <a:schemeClr val="tx1"/>
              </a:buClr>
            </a:pPr>
            <a:r>
              <a:rPr lang="en-US" sz="3200" dirty="0"/>
              <a:t>Making all columns in a multiple column layout adopt the </a:t>
            </a:r>
            <a:r>
              <a:rPr lang="en-US" sz="3200" b="1" dirty="0">
                <a:solidFill>
                  <a:schemeClr val="bg1"/>
                </a:solidFill>
              </a:rPr>
              <a:t>same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height</a:t>
            </a:r>
            <a:r>
              <a:rPr lang="en-US" sz="3200" dirty="0"/>
              <a:t> even if they contain a different amount of content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6288259-66A7-4B96-AA67-6CFC609D1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66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00" y="1916044"/>
            <a:ext cx="3150000" cy="1322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98C316-EAA9-4202-A5A8-0D853439D60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sz="4000" dirty="0"/>
              <a:t>Expands Items to Fill Available Free Space or Shrinks Them to Prevent Overflow</a:t>
            </a:r>
          </a:p>
        </p:txBody>
      </p:sp>
    </p:spTree>
    <p:extLst>
      <p:ext uri="{BB962C8B-B14F-4D97-AF65-F5344CB8AC3E}">
        <p14:creationId xmlns:p14="http://schemas.microsoft.com/office/powerpoint/2010/main" val="57211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– Flex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turned into a </a:t>
            </a:r>
            <a:r>
              <a:rPr lang="en-US" b="1" dirty="0">
                <a:solidFill>
                  <a:schemeClr val="bg1"/>
                </a:solidFill>
              </a:rPr>
              <a:t>flexbox</a:t>
            </a:r>
            <a:r>
              <a:rPr lang="en-US" dirty="0"/>
              <a:t> container</a:t>
            </a:r>
          </a:p>
          <a:p>
            <a:pPr>
              <a:buClr>
                <a:schemeClr val="tx1"/>
              </a:buClr>
            </a:pPr>
            <a:r>
              <a:rPr lang="en-US" dirty="0"/>
              <a:t>Its child elements will be turned into </a:t>
            </a:r>
            <a:r>
              <a:rPr lang="en-US" b="1" dirty="0">
                <a:solidFill>
                  <a:schemeClr val="bg1"/>
                </a:solidFill>
              </a:rPr>
              <a:t>flexbox items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744583" y="2670495"/>
            <a:ext cx="4590000" cy="372676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Lorem ipsum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sit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adipiscing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elit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"container"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First 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Second 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Etiam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semper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diam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at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erat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pulvinar, at pulvinar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felis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blandit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 Vestibulum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volutpat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tellus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diam,consequat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gravida libero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rhoncus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ut.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84EE433-F731-43CF-9F88-BA121DBCB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188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22C075E3-7E3B-430A-9421-48C7C1078B78}"/>
              </a:ext>
            </a:extLst>
          </p:cNvPr>
          <p:cNvSpPr txBox="1"/>
          <p:nvPr/>
        </p:nvSpPr>
        <p:spPr>
          <a:xfrm>
            <a:off x="5916000" y="2675804"/>
            <a:ext cx="436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E90D390A-5495-4B55-A57B-079CA6981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4149178"/>
            <a:ext cx="5040000" cy="235782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997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– Inline-flex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The element shares properties of both an </a:t>
            </a:r>
            <a:r>
              <a:rPr lang="en-US" sz="3600" b="1" dirty="0">
                <a:solidFill>
                  <a:schemeClr val="bg1"/>
                </a:solidFill>
              </a:rPr>
              <a:t>inline</a:t>
            </a:r>
            <a:r>
              <a:rPr lang="en-US" sz="3600" dirty="0"/>
              <a:t> and a </a:t>
            </a:r>
            <a:r>
              <a:rPr lang="en-US" sz="3600" b="1" dirty="0">
                <a:solidFill>
                  <a:schemeClr val="bg1"/>
                </a:solidFill>
              </a:rPr>
              <a:t>flexbox</a:t>
            </a:r>
            <a:r>
              <a:rPr lang="en-US" sz="3600" dirty="0"/>
              <a:t> element: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inline</a:t>
            </a:r>
            <a:r>
              <a:rPr lang="en-US" sz="3400" dirty="0"/>
              <a:t> because the element behaves like simple text, and inserts itself in a block of text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flexbox</a:t>
            </a:r>
            <a:r>
              <a:rPr lang="en-US" sz="3400" dirty="0"/>
              <a:t> because its child element will be turned into flexbox items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ADB0BD7-F89E-4EE8-8C60-742318FB5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189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A19031B3-EDC4-4322-A376-16C2E89DC4F5}"/>
              </a:ext>
            </a:extLst>
          </p:cNvPr>
          <p:cNvSpPr txBox="1"/>
          <p:nvPr/>
        </p:nvSpPr>
        <p:spPr>
          <a:xfrm>
            <a:off x="6546000" y="1203535"/>
            <a:ext cx="5310000" cy="23725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inline-flex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3em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98658"/>
                </a:solidFill>
                <a:latin typeface="Consolas" panose="020B0609020204030204" pitchFamily="49" charset="0"/>
              </a:rPr>
              <a:t>120px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D92023B-D456-49AB-A78F-77C0B0ED8C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938409"/>
            <a:ext cx="5364586" cy="237254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1391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9261" y="1710116"/>
            <a:ext cx="493731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" y="2062663"/>
            <a:ext cx="5879325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14" y="2060848"/>
            <a:ext cx="4982564" cy="4254144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EE0A558E-12DA-4E06-88ED-340F72F2D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6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Direction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267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flexbox items are ordered within a flexbox container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The flexbox  items are ordered the </a:t>
            </a:r>
            <a:r>
              <a:rPr lang="en-US" b="1" dirty="0">
                <a:solidFill>
                  <a:schemeClr val="bg1"/>
                </a:solidFill>
              </a:rPr>
              <a:t>same way </a:t>
            </a:r>
            <a:r>
              <a:rPr lang="en-US" dirty="0"/>
              <a:t>as the text direction, along the main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4374000"/>
            <a:ext cx="6968382" cy="1755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BB31EC2A-0A21-4CB9-8FC1-2AF7BFFE25C6}"/>
              </a:ext>
            </a:extLst>
          </p:cNvPr>
          <p:cNvSpPr txBox="1"/>
          <p:nvPr/>
        </p:nvSpPr>
        <p:spPr>
          <a:xfrm>
            <a:off x="1146000" y="2415279"/>
            <a:ext cx="696838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8430CAD-7433-45DC-B724-675F538F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55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Direction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ordered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opposite</a:t>
            </a:r>
            <a:r>
              <a:rPr lang="en-US" dirty="0"/>
              <a:t> way as the </a:t>
            </a:r>
            <a:r>
              <a:rPr lang="en-US" b="1" dirty="0">
                <a:solidFill>
                  <a:schemeClr val="bg1"/>
                </a:solidFill>
              </a:rPr>
              <a:t>text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direction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along the main axis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are ordered</a:t>
            </a:r>
            <a:r>
              <a:rPr lang="bg-BG" dirty="0"/>
              <a:t> </a:t>
            </a: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same</a:t>
            </a:r>
            <a:r>
              <a:rPr lang="en-US" dirty="0"/>
              <a:t> way as the </a:t>
            </a:r>
            <a:r>
              <a:rPr lang="en-US" b="1" dirty="0">
                <a:solidFill>
                  <a:schemeClr val="bg1"/>
                </a:solidFill>
              </a:rPr>
              <a:t>text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direction</a:t>
            </a:r>
            <a:r>
              <a:rPr lang="en-US" dirty="0"/>
              <a:t>, along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56" y="1809000"/>
            <a:ext cx="3857625" cy="11360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931" y="3847100"/>
            <a:ext cx="3867150" cy="2160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BA6F22B1-4BAC-45FE-8CEF-C944CEBCE388}"/>
              </a:ext>
            </a:extLst>
          </p:cNvPr>
          <p:cNvSpPr txBox="1"/>
          <p:nvPr/>
        </p:nvSpPr>
        <p:spPr>
          <a:xfrm>
            <a:off x="741000" y="3005198"/>
            <a:ext cx="607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row-reverse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3B4D3A05-3570-42FE-91E7-9BA9C39D5BFE}"/>
              </a:ext>
            </a:extLst>
          </p:cNvPr>
          <p:cNvSpPr txBox="1"/>
          <p:nvPr/>
        </p:nvSpPr>
        <p:spPr>
          <a:xfrm>
            <a:off x="741000" y="5401712"/>
            <a:ext cx="607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column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07795648-9470-430B-BE01-BA016FED6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Direction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715000" cy="2457875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The flexbox items are ordered the </a:t>
            </a:r>
            <a:r>
              <a:rPr lang="en-US" sz="3400" b="1" dirty="0">
                <a:solidFill>
                  <a:schemeClr val="accent1"/>
                </a:solidFill>
              </a:rPr>
              <a:t>opposite</a:t>
            </a:r>
            <a:r>
              <a:rPr lang="en-US" sz="3400" dirty="0"/>
              <a:t> way as the </a:t>
            </a:r>
            <a:r>
              <a:rPr lang="en-US" sz="3400" b="1" dirty="0">
                <a:solidFill>
                  <a:schemeClr val="accent1"/>
                </a:solidFill>
              </a:rPr>
              <a:t>text</a:t>
            </a:r>
            <a:r>
              <a:rPr lang="bg-BG" sz="3400" b="1" dirty="0">
                <a:solidFill>
                  <a:schemeClr val="accent1"/>
                </a:solidFill>
              </a:rPr>
              <a:t> </a:t>
            </a:r>
            <a:r>
              <a:rPr lang="en-US" sz="3400" b="1" dirty="0">
                <a:solidFill>
                  <a:schemeClr val="accent1"/>
                </a:solidFill>
              </a:rPr>
              <a:t>direction</a:t>
            </a:r>
            <a:r>
              <a:rPr lang="en-US" sz="3400" dirty="0"/>
              <a:t>, along the </a:t>
            </a:r>
            <a:r>
              <a:rPr lang="en-US" sz="3400" b="1" dirty="0">
                <a:solidFill>
                  <a:schemeClr val="accent1"/>
                </a:solidFill>
              </a:rPr>
              <a:t>cross axis</a:t>
            </a:r>
            <a:endParaRPr lang="en-US" sz="3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142751"/>
            <a:ext cx="5715000" cy="3364249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42988899-FAC2-4620-A0A9-BF03E5693E02}"/>
              </a:ext>
            </a:extLst>
          </p:cNvPr>
          <p:cNvSpPr txBox="1"/>
          <p:nvPr/>
        </p:nvSpPr>
        <p:spPr>
          <a:xfrm>
            <a:off x="6038030" y="1359000"/>
            <a:ext cx="571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column-reverse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D82A8D4-EF0A-4E66-BF33-E9068B576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139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Wrap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2228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if flexbox items appear on a </a:t>
            </a:r>
            <a:r>
              <a:rPr lang="en-US" b="1" dirty="0">
                <a:solidFill>
                  <a:schemeClr val="accent1"/>
                </a:solidFill>
              </a:rPr>
              <a:t>single line</a:t>
            </a:r>
            <a:r>
              <a:rPr lang="en-US" dirty="0"/>
              <a:t> or on </a:t>
            </a:r>
            <a:r>
              <a:rPr lang="en-US" b="1" dirty="0">
                <a:solidFill>
                  <a:schemeClr val="accent1"/>
                </a:solidFill>
              </a:rPr>
              <a:t>multiple lines</a:t>
            </a:r>
            <a:r>
              <a:rPr lang="en-US" dirty="0"/>
              <a:t> within a flexbox container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will remain on a </a:t>
            </a:r>
            <a:r>
              <a:rPr lang="en-US" b="1" dirty="0">
                <a:solidFill>
                  <a:schemeClr val="accent1"/>
                </a:solidFill>
              </a:rPr>
              <a:t>single line</a:t>
            </a:r>
            <a:r>
              <a:rPr lang="en-US" dirty="0"/>
              <a:t>, no matter what, and will eventually overflow if needed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474779"/>
            <a:ext cx="6349226" cy="183422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E3381FF-4EED-4D20-94DF-7ED4F5546B35}"/>
              </a:ext>
            </a:extLst>
          </p:cNvPr>
          <p:cNvSpPr txBox="1"/>
          <p:nvPr/>
        </p:nvSpPr>
        <p:spPr>
          <a:xfrm>
            <a:off x="711317" y="2439000"/>
            <a:ext cx="633391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nowrap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5EF8FF7-A228-462D-966C-A1C3375F9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99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Wrap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191711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will be distributed</a:t>
            </a:r>
            <a:r>
              <a:rPr lang="bg-BG" dirty="0"/>
              <a:t> </a:t>
            </a:r>
          </a:p>
          <a:p>
            <a:pPr>
              <a:buClr>
                <a:schemeClr val="tx1"/>
              </a:buClr>
              <a:buNone/>
            </a:pPr>
            <a:r>
              <a:rPr lang="bg-BG" dirty="0"/>
              <a:t>	</a:t>
            </a:r>
            <a:r>
              <a:rPr lang="en-US" dirty="0"/>
              <a:t>among </a:t>
            </a:r>
            <a:r>
              <a:rPr lang="en-US" b="1" dirty="0">
                <a:solidFill>
                  <a:schemeClr val="accent1"/>
                </a:solidFill>
              </a:rPr>
              <a:t>multiple lines</a:t>
            </a:r>
            <a:r>
              <a:rPr lang="en-US" dirty="0"/>
              <a:t> if needed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will be distributed</a:t>
            </a:r>
            <a:r>
              <a:rPr lang="bg-BG" dirty="0"/>
              <a:t> </a:t>
            </a:r>
            <a:r>
              <a:rPr lang="en-US" dirty="0"/>
              <a:t>among </a:t>
            </a:r>
            <a:r>
              <a:rPr lang="en-US" b="1" dirty="0">
                <a:solidFill>
                  <a:schemeClr val="bg1"/>
                </a:solidFill>
              </a:rPr>
              <a:t>multiple lines</a:t>
            </a:r>
            <a:r>
              <a:rPr lang="en-US" dirty="0"/>
              <a:t> if needed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Any additional line will appear </a:t>
            </a:r>
            <a:endParaRPr lang="bg-BG" dirty="0"/>
          </a:p>
          <a:p>
            <a:pPr lvl="1">
              <a:buClr>
                <a:schemeClr val="tx1"/>
              </a:buClr>
              <a:buNone/>
            </a:pPr>
            <a:r>
              <a:rPr lang="bg-BG" b="1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dirty="0"/>
              <a:t> the previous one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83" y="1517650"/>
            <a:ext cx="4299421" cy="1564393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"/>
          <a:stretch/>
        </p:blipFill>
        <p:spPr>
          <a:xfrm>
            <a:off x="7305773" y="4673600"/>
            <a:ext cx="4524277" cy="17335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0C45CCF8-F75C-4BC6-B6CF-A5C1B2B8D4EC}"/>
              </a:ext>
            </a:extLst>
          </p:cNvPr>
          <p:cNvSpPr txBox="1"/>
          <p:nvPr/>
        </p:nvSpPr>
        <p:spPr>
          <a:xfrm>
            <a:off x="707090" y="2530409"/>
            <a:ext cx="633391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EFEC31F9-B001-4584-93DA-5CC97E9399A3}"/>
              </a:ext>
            </a:extLst>
          </p:cNvPr>
          <p:cNvSpPr txBox="1"/>
          <p:nvPr/>
        </p:nvSpPr>
        <p:spPr>
          <a:xfrm>
            <a:off x="707090" y="5819709"/>
            <a:ext cx="633391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wrap-reverse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2AC734E-2C06-4D9E-A898-8A626BD0E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899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flex-flow</a:t>
            </a:r>
            <a:r>
              <a:rPr lang="en-US" dirty="0"/>
              <a:t> is a shorthand for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flex-direction</a:t>
            </a:r>
            <a:r>
              <a:rPr lang="en-US" dirty="0"/>
              <a:t> and </a:t>
            </a:r>
            <a:br>
              <a:rPr lang="en-US" dirty="0"/>
            </a:b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flex-wrap</a:t>
            </a:r>
            <a:r>
              <a:rPr lang="en-US" dirty="0"/>
              <a:t>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 The default value is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row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nowrap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786000" y="3249000"/>
            <a:ext cx="7560000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flex-flow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&lt;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 || &lt;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flex-wrap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b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flex-flow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wrap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22704B6-FC1E-492B-9EF9-AAE6AD3EF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4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</a:t>
            </a:r>
            <a:r>
              <a:rPr lang="en-US" b="1" dirty="0">
                <a:solidFill>
                  <a:schemeClr val="bg1"/>
                </a:solidFill>
              </a:rPr>
              <a:t>flexbox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grid</a:t>
            </a:r>
            <a:r>
              <a:rPr lang="en-US" dirty="0"/>
              <a:t> items are aligned according to the </a:t>
            </a:r>
            <a:r>
              <a:rPr lang="en-US" b="1" dirty="0">
                <a:solidFill>
                  <a:schemeClr val="bg1"/>
                </a:solidFill>
              </a:rPr>
              <a:t>main</a:t>
            </a:r>
            <a:r>
              <a:rPr lang="en-US" dirty="0"/>
              <a:t> axis, within a flexbox container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The flexbox items are pushed towards the </a:t>
            </a:r>
            <a:r>
              <a:rPr lang="en-US" b="1" dirty="0">
                <a:solidFill>
                  <a:schemeClr val="bg1"/>
                </a:solidFill>
              </a:rPr>
              <a:t>start</a:t>
            </a:r>
            <a:r>
              <a:rPr lang="en-US" dirty="0"/>
              <a:t> of the container's main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4304239"/>
            <a:ext cx="5994707" cy="14015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11B146D2-8DF0-4E72-84D2-D1408BF01BF9}"/>
              </a:ext>
            </a:extLst>
          </p:cNvPr>
          <p:cNvSpPr txBox="1"/>
          <p:nvPr/>
        </p:nvSpPr>
        <p:spPr>
          <a:xfrm>
            <a:off x="696000" y="2455703"/>
            <a:ext cx="5994707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14E19041-5876-4C87-82F8-8A252EDC8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48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pushed towards the </a:t>
            </a:r>
            <a:r>
              <a:rPr lang="en-US" b="1" dirty="0">
                <a:solidFill>
                  <a:schemeClr val="bg1"/>
                </a:solidFill>
              </a:rPr>
              <a:t>end</a:t>
            </a:r>
            <a:r>
              <a:rPr lang="en-US" dirty="0"/>
              <a:t> of the container's main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flexbox items are </a:t>
            </a:r>
            <a:r>
              <a:rPr lang="en-US" b="1" dirty="0">
                <a:solidFill>
                  <a:schemeClr val="bg1"/>
                </a:solidFill>
              </a:rPr>
              <a:t>centered</a:t>
            </a:r>
            <a:r>
              <a:rPr lang="en-US" dirty="0"/>
              <a:t> along the container's main axis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50" y="2502758"/>
            <a:ext cx="5061276" cy="100976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2" y="5560052"/>
            <a:ext cx="4513257" cy="87819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5523A17D-E574-4C8F-BADD-367CB750FFC9}"/>
              </a:ext>
            </a:extLst>
          </p:cNvPr>
          <p:cNvSpPr txBox="1"/>
          <p:nvPr/>
        </p:nvSpPr>
        <p:spPr>
          <a:xfrm>
            <a:off x="711027" y="2713919"/>
            <a:ext cx="520497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flex-end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080352A5-4B4A-4F79-A82E-806AD265DA9C}"/>
              </a:ext>
            </a:extLst>
          </p:cNvPr>
          <p:cNvSpPr txBox="1"/>
          <p:nvPr/>
        </p:nvSpPr>
        <p:spPr>
          <a:xfrm>
            <a:off x="711026" y="4662830"/>
            <a:ext cx="520497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A393D25E-472F-496D-8B1E-A5446C7C1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33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remaining space is distributed </a:t>
            </a:r>
            <a:r>
              <a:rPr lang="en-US" b="1" dirty="0">
                <a:solidFill>
                  <a:schemeClr val="bg1"/>
                </a:solidFill>
              </a:rPr>
              <a:t>between</a:t>
            </a:r>
            <a:r>
              <a:rPr lang="en-US" dirty="0"/>
              <a:t> the flexbox items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remaining space is distributed </a:t>
            </a:r>
            <a:r>
              <a:rPr lang="en-US" b="1" dirty="0">
                <a:solidFill>
                  <a:schemeClr val="bg1"/>
                </a:solidFill>
              </a:rPr>
              <a:t>around</a:t>
            </a:r>
            <a:r>
              <a:rPr lang="en-US" dirty="0"/>
              <a:t> the flexbox items: this adds space </a:t>
            </a:r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dirty="0"/>
              <a:t> the first item and 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  <a:r>
              <a:rPr lang="en-US" dirty="0"/>
              <a:t> the last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2073664"/>
            <a:ext cx="5038304" cy="9679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9" y="5577073"/>
            <a:ext cx="3876675" cy="762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58013F07-659C-4788-929D-21370F10D40C}"/>
              </a:ext>
            </a:extLst>
          </p:cNvPr>
          <p:cNvSpPr txBox="1"/>
          <p:nvPr/>
        </p:nvSpPr>
        <p:spPr>
          <a:xfrm>
            <a:off x="741001" y="2263919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space-between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82FD8FBE-5E61-4714-B6C0-D8B21C45E628}"/>
              </a:ext>
            </a:extLst>
          </p:cNvPr>
          <p:cNvSpPr txBox="1"/>
          <p:nvPr/>
        </p:nvSpPr>
        <p:spPr>
          <a:xfrm>
            <a:off x="741001" y="4746050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space-around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09BB691-5FBF-4BC3-82E1-FB9B34203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flexbox items are aligned according to the </a:t>
            </a:r>
            <a:r>
              <a:rPr lang="en-US" b="1" dirty="0">
                <a:solidFill>
                  <a:schemeClr val="bg1"/>
                </a:solidFill>
              </a:rPr>
              <a:t>cross</a:t>
            </a:r>
            <a:r>
              <a:rPr lang="en-US" dirty="0"/>
              <a:t> axis, within a line of a flexbox container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The flexbox items are aligned at the </a:t>
            </a:r>
            <a:r>
              <a:rPr lang="en-US" b="1" dirty="0">
                <a:solidFill>
                  <a:schemeClr val="bg1"/>
                </a:solidFill>
              </a:rPr>
              <a:t>start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9" y="3798333"/>
            <a:ext cx="4535363" cy="259803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C47B027B-A97B-4241-97DE-77D5508B2CFC}"/>
              </a:ext>
            </a:extLst>
          </p:cNvPr>
          <p:cNvSpPr txBox="1"/>
          <p:nvPr/>
        </p:nvSpPr>
        <p:spPr>
          <a:xfrm>
            <a:off x="682699" y="2394000"/>
            <a:ext cx="453536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9FD2863-271F-48AF-A56D-0CFD8CF6F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400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HTML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Creating HTML Page: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Common </a:t>
            </a:r>
            <a:r>
              <a:rPr lang="en-US" sz="3500" b="1" dirty="0">
                <a:solidFill>
                  <a:schemeClr val="bg1"/>
                </a:solidFill>
              </a:rPr>
              <a:t>Elements</a:t>
            </a:r>
            <a:r>
              <a:rPr lang="en-US" sz="35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Headings, Paragraphs, Lists, Images, Links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HTML </a:t>
            </a:r>
            <a:r>
              <a:rPr lang="en-US" sz="3500" b="1" dirty="0">
                <a:solidFill>
                  <a:schemeClr val="bg1"/>
                </a:solidFill>
              </a:rPr>
              <a:t>Terminology</a:t>
            </a:r>
            <a:r>
              <a:rPr lang="en-US" sz="3500" dirty="0"/>
              <a:t>: Tags and Attributes</a:t>
            </a:r>
          </a:p>
          <a:p>
            <a:pPr>
              <a:lnSpc>
                <a:spcPct val="100000"/>
              </a:lnSpc>
            </a:pPr>
            <a:r>
              <a:rPr lang="en-US" sz="3500" dirty="0"/>
              <a:t>What is </a:t>
            </a:r>
            <a:r>
              <a:rPr lang="en-US" sz="3500" b="1" dirty="0">
                <a:solidFill>
                  <a:schemeClr val="bg1"/>
                </a:solidFill>
              </a:rPr>
              <a:t>CSS</a:t>
            </a:r>
            <a:r>
              <a:rPr lang="en-US" sz="35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Combining HTML and CSS Files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Inline</a:t>
            </a:r>
            <a:r>
              <a:rPr lang="en-US" sz="3500" dirty="0"/>
              <a:t> and </a:t>
            </a:r>
            <a:r>
              <a:rPr lang="en-US" sz="3500" b="1" dirty="0">
                <a:solidFill>
                  <a:schemeClr val="bg1"/>
                </a:solidFill>
              </a:rPr>
              <a:t>Block</a:t>
            </a:r>
            <a:r>
              <a:rPr lang="en-US" sz="3500" dirty="0"/>
              <a:t> Elements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2F7C580-D266-470D-B0AC-B7AA2B77C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22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89047"/>
            <a:ext cx="11804750" cy="55690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wiki-page.html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199" b="1" dirty="0">
                <a:solidFill>
                  <a:schemeClr val="bg1"/>
                </a:solidFill>
              </a:rPr>
              <a:t>https://en.wikipedia.org/wiki/Brown_bear</a:t>
            </a:r>
            <a:endParaRPr lang="en-US" sz="3199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b="1" dirty="0">
                <a:solidFill>
                  <a:schemeClr val="bg1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unordered list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b="1" dirty="0">
                <a:solidFill>
                  <a:schemeClr val="bg1"/>
                </a:solidFill>
              </a:rPr>
              <a:t>paragraph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04656" lvl="1" indent="-304656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 Image: use the file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53FC32-E4FF-40D3-95B7-6E6ECEFF5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74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7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aligned at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end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The flexbox items are aligned at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1349049"/>
            <a:ext cx="385762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383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4644447A-AC50-4AA0-A576-D3B9D89CD444}"/>
              </a:ext>
            </a:extLst>
          </p:cNvPr>
          <p:cNvSpPr txBox="1"/>
          <p:nvPr/>
        </p:nvSpPr>
        <p:spPr>
          <a:xfrm>
            <a:off x="713201" y="2400978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flex-end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F9D8F304-FC46-4FB1-B7D0-69621AC62B42}"/>
              </a:ext>
            </a:extLst>
          </p:cNvPr>
          <p:cNvSpPr txBox="1"/>
          <p:nvPr/>
        </p:nvSpPr>
        <p:spPr>
          <a:xfrm>
            <a:off x="703075" y="4309894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5889B71-4B8A-4DF8-97D9-B29FDB06C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24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9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flexbox items are aligned at the</a:t>
            </a:r>
            <a:r>
              <a:rPr lang="bg-BG" dirty="0"/>
              <a:t> </a:t>
            </a:r>
            <a:r>
              <a:rPr lang="en-US" b="1" dirty="0">
                <a:solidFill>
                  <a:schemeClr val="bg1"/>
                </a:solidFill>
              </a:rPr>
              <a:t>baseline</a:t>
            </a:r>
            <a:r>
              <a:rPr lang="en-US" dirty="0"/>
              <a:t> of the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The flexbox items will stretch across</a:t>
            </a:r>
            <a:r>
              <a:rPr lang="bg-BG" dirty="0"/>
              <a:t> </a:t>
            </a:r>
            <a:r>
              <a:rPr lang="en-US" dirty="0"/>
              <a:t>the whole </a:t>
            </a:r>
            <a:r>
              <a:rPr lang="en-US" b="1" dirty="0">
                <a:solidFill>
                  <a:schemeClr val="bg1"/>
                </a:solidFill>
              </a:rPr>
              <a:t>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00" y="1359000"/>
            <a:ext cx="38766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231" y="3954846"/>
            <a:ext cx="385762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4A6D705-94CB-41A5-AA23-78F3C54D01A3}"/>
              </a:ext>
            </a:extLst>
          </p:cNvPr>
          <p:cNvSpPr txBox="1"/>
          <p:nvPr/>
        </p:nvSpPr>
        <p:spPr>
          <a:xfrm>
            <a:off x="651000" y="2410649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baseline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401F10D9-F935-443D-ABA6-123439184BB5}"/>
              </a:ext>
            </a:extLst>
          </p:cNvPr>
          <p:cNvSpPr txBox="1"/>
          <p:nvPr/>
        </p:nvSpPr>
        <p:spPr>
          <a:xfrm>
            <a:off x="650117" y="4374000"/>
            <a:ext cx="56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stretch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43483F8-8708-41DE-B833-5800B15BC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686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each line is </a:t>
            </a:r>
            <a:r>
              <a:rPr lang="en-US" b="1" dirty="0">
                <a:solidFill>
                  <a:schemeClr val="bg1"/>
                </a:solidFill>
              </a:rPr>
              <a:t>aligned</a:t>
            </a:r>
            <a:r>
              <a:rPr lang="en-US" dirty="0"/>
              <a:t> within a flexbox container</a:t>
            </a:r>
          </a:p>
          <a:p>
            <a:pPr>
              <a:buClr>
                <a:schemeClr val="tx1"/>
              </a:buClr>
            </a:pPr>
            <a:r>
              <a:rPr lang="en-US" dirty="0"/>
              <a:t>It only applies if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flex-wrap: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wrap</a:t>
            </a:r>
            <a:r>
              <a:rPr lang="en-US" sz="3200" dirty="0"/>
              <a:t> </a:t>
            </a:r>
            <a:r>
              <a:rPr lang="en-US" dirty="0"/>
              <a:t>is present, and if there are multiple lines of flexbox items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Each line will stretch to </a:t>
            </a:r>
            <a:r>
              <a:rPr lang="en-US" b="1" dirty="0">
                <a:solidFill>
                  <a:schemeClr val="bg1"/>
                </a:solidFill>
              </a:rPr>
              <a:t>fill</a:t>
            </a:r>
            <a:r>
              <a:rPr lang="en-US" dirty="0"/>
              <a:t> the remaining space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CB6969DF-6E49-4C48-9568-DC0DDC42A400}"/>
              </a:ext>
            </a:extLst>
          </p:cNvPr>
          <p:cNvSpPr txBox="1"/>
          <p:nvPr/>
        </p:nvSpPr>
        <p:spPr>
          <a:xfrm>
            <a:off x="1101000" y="3135279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stretch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91C8F-9AFF-446B-A5EC-A68289816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36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Content: Stretch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first line is </a:t>
            </a:r>
            <a:r>
              <a:rPr lang="en-US" b="1" dirty="0">
                <a:solidFill>
                  <a:schemeClr val="bg1"/>
                </a:solidFill>
              </a:rPr>
              <a:t>100px</a:t>
            </a:r>
            <a:r>
              <a:rPr lang="en-US" dirty="0">
                <a:solidFill>
                  <a:schemeClr val="tx2"/>
                </a:solidFill>
              </a:rPr>
              <a:t> high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second line is </a:t>
            </a:r>
            <a:r>
              <a:rPr lang="en-US" b="1" dirty="0">
                <a:solidFill>
                  <a:schemeClr val="bg1"/>
                </a:solidFill>
              </a:rPr>
              <a:t>50px</a:t>
            </a:r>
            <a:r>
              <a:rPr lang="en-US" dirty="0">
                <a:solidFill>
                  <a:schemeClr val="tx2"/>
                </a:solidFill>
              </a:rPr>
              <a:t> high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remaining space is </a:t>
            </a:r>
            <a:r>
              <a:rPr lang="en-US" b="1" dirty="0">
                <a:solidFill>
                  <a:schemeClr val="bg1"/>
                </a:solidFill>
              </a:rPr>
              <a:t>150px</a:t>
            </a:r>
            <a:r>
              <a:rPr lang="en-US" dirty="0">
                <a:solidFill>
                  <a:schemeClr val="tx2"/>
                </a:solidFill>
              </a:rPr>
              <a:t> and it is distributed equally amongst the two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98" y="3326825"/>
            <a:ext cx="3857625" cy="32004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Rounded Rectangular Callout 6"/>
          <p:cNvSpPr/>
          <p:nvPr/>
        </p:nvSpPr>
        <p:spPr bwMode="auto">
          <a:xfrm>
            <a:off x="9213952" y="3568572"/>
            <a:ext cx="2677343" cy="1025559"/>
          </a:xfrm>
          <a:prstGeom prst="wedgeRoundRectCallout">
            <a:avLst>
              <a:gd name="adj1" fmla="val -64942"/>
              <a:gd name="adj2" fmla="val 23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first line is 175px high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9213952" y="5150494"/>
            <a:ext cx="2677343" cy="1018035"/>
          </a:xfrm>
          <a:prstGeom prst="wedgeRoundRectCallout">
            <a:avLst>
              <a:gd name="adj1" fmla="val -62827"/>
              <a:gd name="adj2" fmla="val 180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second line is 125px high</a:t>
            </a:r>
          </a:p>
        </p:txBody>
      </p:sp>
      <p:sp>
        <p:nvSpPr>
          <p:cNvPr id="12" name="Rounded Rectangular Callout 6">
            <a:extLst>
              <a:ext uri="{FF2B5EF4-FFF2-40B4-BE49-F238E27FC236}">
                <a16:creationId xmlns:a16="http://schemas.microsoft.com/office/drawing/2014/main" id="{A7DD1BAF-8C47-4F85-A721-8C1418F65268}"/>
              </a:ext>
            </a:extLst>
          </p:cNvPr>
          <p:cNvSpPr/>
          <p:nvPr/>
        </p:nvSpPr>
        <p:spPr bwMode="auto">
          <a:xfrm>
            <a:off x="630756" y="4081351"/>
            <a:ext cx="4053347" cy="1721173"/>
          </a:xfrm>
          <a:prstGeom prst="wedgeRoundRectCallout">
            <a:avLst>
              <a:gd name="adj1" fmla="val 53654"/>
              <a:gd name="adj2" fmla="val -212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container is 300px high</a:t>
            </a:r>
          </a:p>
          <a:p>
            <a:pPr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All boxes are 50px high</a:t>
            </a:r>
          </a:p>
          <a:p>
            <a:pPr>
              <a:lnSpc>
                <a:spcPts val="3300"/>
              </a:lnSpc>
              <a:buClr>
                <a:schemeClr val="tx1"/>
              </a:buClr>
            </a:pPr>
            <a:r>
              <a:rPr lang="en-US" sz="2200" b="1" dirty="0">
                <a:solidFill>
                  <a:schemeClr val="bg2"/>
                </a:solidFill>
              </a:rPr>
              <a:t>The second box is 100px high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3600B75-F378-44C8-BE26-699DB8C11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23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</a:p>
          <a:p>
            <a:pPr>
              <a:buClr>
                <a:schemeClr val="tx1"/>
              </a:buClr>
            </a:pPr>
            <a:r>
              <a:rPr lang="en-US" dirty="0"/>
              <a:t>They will all move towards the </a:t>
            </a:r>
            <a:r>
              <a:rPr lang="en-US" b="1" dirty="0">
                <a:solidFill>
                  <a:schemeClr val="accent1"/>
                </a:solidFill>
              </a:rPr>
              <a:t>start</a:t>
            </a:r>
            <a:r>
              <a:rPr lang="en-US" dirty="0"/>
              <a:t> of the flexbox container's cross axis</a:t>
            </a: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77" y="2709000"/>
            <a:ext cx="4455000" cy="367206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5F8C758B-CFFE-4ED8-807F-5158764C334D}"/>
              </a:ext>
            </a:extLst>
          </p:cNvPr>
          <p:cNvSpPr txBox="1"/>
          <p:nvPr/>
        </p:nvSpPr>
        <p:spPr>
          <a:xfrm>
            <a:off x="741000" y="3349891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5C828D2F-1B40-4C0B-823E-FE7045B1D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50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</a:p>
          <a:p>
            <a:pPr>
              <a:buClr>
                <a:schemeClr val="tx1"/>
              </a:buClr>
            </a:pPr>
            <a:r>
              <a:rPr lang="en-US" dirty="0"/>
              <a:t>They will all move towards the </a:t>
            </a:r>
            <a:r>
              <a:rPr lang="en-US" b="1" dirty="0">
                <a:solidFill>
                  <a:schemeClr val="accent1"/>
                </a:solidFill>
              </a:rPr>
              <a:t>end</a:t>
            </a:r>
            <a:r>
              <a:rPr lang="bg-BG" b="1" dirty="0">
                <a:solidFill>
                  <a:schemeClr val="accent1"/>
                </a:solidFill>
              </a:rPr>
              <a:t> </a:t>
            </a:r>
            <a:r>
              <a:rPr lang="en-US" dirty="0"/>
              <a:t>of the flexbox container's cross axis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260" y="2709000"/>
            <a:ext cx="4275000" cy="361914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F0CA2792-9E3A-4AF2-A24D-2A2BB13138D0}"/>
              </a:ext>
            </a:extLst>
          </p:cNvPr>
          <p:cNvSpPr txBox="1"/>
          <p:nvPr/>
        </p:nvSpPr>
        <p:spPr>
          <a:xfrm>
            <a:off x="786000" y="3246143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flex-end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EF41946B-4EF2-4177-AB2A-A0F25FAF4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75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</a:p>
          <a:p>
            <a:pPr>
              <a:buClr>
                <a:schemeClr val="tx1"/>
              </a:buClr>
            </a:pPr>
            <a:r>
              <a:rPr lang="en-US" dirty="0"/>
              <a:t>They will all move towards the </a:t>
            </a:r>
            <a:r>
              <a:rPr lang="en-US" b="1" dirty="0">
                <a:solidFill>
                  <a:schemeClr val="accent1"/>
                </a:solidFill>
              </a:rPr>
              <a:t>center</a:t>
            </a:r>
            <a:r>
              <a:rPr lang="en-US" dirty="0"/>
              <a:t> of the</a:t>
            </a:r>
            <a:r>
              <a:rPr lang="bg-BG" dirty="0"/>
              <a:t> </a:t>
            </a:r>
            <a:r>
              <a:rPr lang="en-US" dirty="0"/>
              <a:t>flexbox container's cross axis</a:t>
            </a: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2" y="2754883"/>
            <a:ext cx="4534402" cy="371910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ECE7D01F-3379-4B96-91F7-63519D851F36}"/>
              </a:ext>
            </a:extLst>
          </p:cNvPr>
          <p:cNvSpPr txBox="1"/>
          <p:nvPr/>
        </p:nvSpPr>
        <p:spPr>
          <a:xfrm>
            <a:off x="741000" y="3294000"/>
            <a:ext cx="499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C3FA1E7-ED36-4857-A047-BEDBC5D6B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405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bg1"/>
                </a:solidFill>
              </a:rPr>
              <a:t>needs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remaining</a:t>
            </a:r>
            <a:r>
              <a:rPr lang="en-US" dirty="0"/>
              <a:t> space will appear </a:t>
            </a:r>
            <a:r>
              <a:rPr lang="en-US" b="1" dirty="0">
                <a:solidFill>
                  <a:schemeClr val="accent1"/>
                </a:solidFill>
              </a:rPr>
              <a:t>between</a:t>
            </a:r>
            <a:r>
              <a:rPr lang="en-US" dirty="0"/>
              <a:t> the lines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01" y="2709000"/>
            <a:ext cx="4936083" cy="387179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828DD145-B041-4DDA-8A0B-E6BBACA2C7C5}"/>
              </a:ext>
            </a:extLst>
          </p:cNvPr>
          <p:cNvSpPr txBox="1"/>
          <p:nvPr/>
        </p:nvSpPr>
        <p:spPr>
          <a:xfrm>
            <a:off x="651000" y="2709000"/>
            <a:ext cx="559782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space-between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BEBECD2-0CE6-4C96-9918-602BC4CC4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380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Each line will only fill the space it </a:t>
            </a:r>
            <a:r>
              <a:rPr lang="en-US" b="1" dirty="0">
                <a:solidFill>
                  <a:schemeClr val="accent1"/>
                </a:solidFill>
              </a:rPr>
              <a:t>needs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remaining</a:t>
            </a:r>
            <a:r>
              <a:rPr lang="en-US" dirty="0"/>
              <a:t> space will be distributed equally </a:t>
            </a:r>
            <a:r>
              <a:rPr lang="en-US" b="1" dirty="0">
                <a:solidFill>
                  <a:schemeClr val="accent1"/>
                </a:solidFill>
              </a:rPr>
              <a:t>around</a:t>
            </a:r>
            <a:r>
              <a:rPr lang="en-US" dirty="0"/>
              <a:t> the lines: before the first line, between the two, and after the last one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75" y="3204000"/>
            <a:ext cx="3876675" cy="31623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DBD8F880-6CDD-4C48-B722-D0340C3FC058}"/>
              </a:ext>
            </a:extLst>
          </p:cNvPr>
          <p:cNvSpPr txBox="1"/>
          <p:nvPr/>
        </p:nvSpPr>
        <p:spPr>
          <a:xfrm>
            <a:off x="723502" y="3744000"/>
            <a:ext cx="559782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align-content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space-around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AAA72281-A89F-4066-9D84-4A352BA61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F54247-613D-4FA2-B808-EA355D05162B}"/>
              </a:ext>
            </a:extLst>
          </p:cNvPr>
          <p:cNvSpPr/>
          <p:nvPr/>
        </p:nvSpPr>
        <p:spPr bwMode="auto">
          <a:xfrm>
            <a:off x="4498578" y="819000"/>
            <a:ext cx="3172422" cy="360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69" y="1539000"/>
            <a:ext cx="5242261" cy="2293489"/>
          </a:xfrm>
          <a:prstGeom prst="roundRect">
            <a:avLst>
              <a:gd name="adj" fmla="val 3093"/>
            </a:avLst>
          </a:prstGeom>
          <a:ln>
            <a:solidFill>
              <a:schemeClr val="tx1"/>
            </a:solidFill>
          </a:ln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C3A1AD-5143-4AF1-B7A7-9E7FCD63617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Expands items to Fill Available Free Space or Shrinks Them to Prevent Overflow</a:t>
            </a:r>
          </a:p>
        </p:txBody>
      </p:sp>
    </p:spTree>
    <p:extLst>
      <p:ext uri="{BB962C8B-B14F-4D97-AF65-F5344CB8AC3E}">
        <p14:creationId xmlns:p14="http://schemas.microsoft.com/office/powerpoint/2010/main" val="99040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13B4CA08-BCE6-4D51-A6E3-5E8D0115FDA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4000" dirty="0"/>
              <a:t>Cascading Style Sheets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BF24C84-D852-4BD0-B7C9-8C7F8F6881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576" y="2079352"/>
            <a:ext cx="2923424" cy="1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0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Order - defines the order of a flexbox item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The order of the flexbox items is the one defined </a:t>
            </a:r>
            <a:br>
              <a:rPr lang="en-US" sz="3000" dirty="0"/>
            </a:br>
            <a:r>
              <a:rPr lang="en-US" sz="3000" dirty="0"/>
              <a:t>in the </a:t>
            </a:r>
            <a:r>
              <a:rPr lang="en-US" sz="3000" b="1" dirty="0">
                <a:solidFill>
                  <a:schemeClr val="accent1"/>
                </a:solidFill>
              </a:rPr>
              <a:t>HTML code</a:t>
            </a:r>
            <a:endParaRPr lang="bg-BG" sz="3000" b="1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200" dirty="0"/>
              <a:t>The order is </a:t>
            </a:r>
            <a:r>
              <a:rPr lang="en-US" sz="3200" b="1" dirty="0">
                <a:solidFill>
                  <a:schemeClr val="accent1"/>
                </a:solidFill>
              </a:rPr>
              <a:t>relative</a:t>
            </a:r>
            <a:r>
              <a:rPr lang="en-US" sz="3200" dirty="0"/>
              <a:t> to the flexbox item's </a:t>
            </a:r>
            <a:r>
              <a:rPr lang="en-US" sz="3200" b="1" dirty="0">
                <a:solidFill>
                  <a:schemeClr val="accent1"/>
                </a:solidFill>
              </a:rPr>
              <a:t>siblings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final order is defined when all individual flexbox item order values</a:t>
            </a:r>
            <a:r>
              <a:rPr lang="bg-BG" sz="3200" dirty="0"/>
              <a:t> </a:t>
            </a:r>
            <a:r>
              <a:rPr lang="en-US" sz="3200" dirty="0"/>
              <a:t>are considered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37" y="2012251"/>
            <a:ext cx="5151000" cy="1530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527733E-CC98-49C3-B8F8-35D5AC82EC62}"/>
              </a:ext>
            </a:extLst>
          </p:cNvPr>
          <p:cNvSpPr txBox="1"/>
          <p:nvPr/>
        </p:nvSpPr>
        <p:spPr>
          <a:xfrm>
            <a:off x="9538500" y="1305866"/>
            <a:ext cx="198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8AD9620-0960-4565-864B-4C39B1E78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210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2AD3E1C-D4E1-44A4-B29A-CE1E8C46D9F3}"/>
              </a:ext>
            </a:extLst>
          </p:cNvPr>
          <p:cNvSpPr txBox="1"/>
          <p:nvPr/>
        </p:nvSpPr>
        <p:spPr>
          <a:xfrm>
            <a:off x="9606000" y="3960508"/>
            <a:ext cx="1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7A567F2F-C6A6-4AEC-A535-FEA7F20F75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37" y="4712678"/>
            <a:ext cx="5151000" cy="14537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609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 </a:t>
            </a:r>
            <a:r>
              <a:rPr lang="en-US" b="1" dirty="0">
                <a:solidFill>
                  <a:schemeClr val="accent1"/>
                </a:solidFill>
              </a:rPr>
              <a:t>negative</a:t>
            </a:r>
            <a:r>
              <a:rPr lang="en-US" dirty="0"/>
              <a:t> values</a:t>
            </a:r>
            <a:endParaRPr lang="bg-BG" dirty="0"/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You can set a </a:t>
            </a:r>
            <a:r>
              <a:rPr lang="en-US" b="1" dirty="0">
                <a:solidFill>
                  <a:schemeClr val="accent1"/>
                </a:solidFill>
              </a:rPr>
              <a:t>different</a:t>
            </a:r>
            <a:r>
              <a:rPr lang="en-US" dirty="0"/>
              <a:t> value for each flexbox item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98" y="1939757"/>
            <a:ext cx="5688028" cy="1689513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98" y="4488849"/>
            <a:ext cx="5688028" cy="167543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50393C90-6877-48E6-B118-20A64136D3C6}"/>
              </a:ext>
            </a:extLst>
          </p:cNvPr>
          <p:cNvSpPr txBox="1"/>
          <p:nvPr/>
        </p:nvSpPr>
        <p:spPr>
          <a:xfrm>
            <a:off x="730289" y="2197073"/>
            <a:ext cx="257571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-1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9D45FE2-78CE-412E-A6AA-2F3E5E3835D5}"/>
              </a:ext>
            </a:extLst>
          </p:cNvPr>
          <p:cNvSpPr txBox="1"/>
          <p:nvPr/>
        </p:nvSpPr>
        <p:spPr>
          <a:xfrm>
            <a:off x="730289" y="5116439"/>
            <a:ext cx="2575712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7F732C4-6593-49D7-9FF3-6B42A259C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2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Grow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80598" cy="5528766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Defines how much a flexbox item should </a:t>
            </a:r>
            <a:r>
              <a:rPr lang="en-US" sz="3200" b="1" dirty="0">
                <a:solidFill>
                  <a:schemeClr val="accent1"/>
                </a:solidFill>
              </a:rPr>
              <a:t>grow</a:t>
            </a:r>
            <a:r>
              <a:rPr lang="en-US" sz="3200" dirty="0"/>
              <a:t> if there's space available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The element will </a:t>
            </a:r>
            <a:r>
              <a:rPr lang="en-US" sz="3000" b="1" dirty="0">
                <a:solidFill>
                  <a:schemeClr val="accent1"/>
                </a:solidFill>
              </a:rPr>
              <a:t>NOT</a:t>
            </a:r>
            <a:r>
              <a:rPr lang="en-US" sz="3000" dirty="0"/>
              <a:t> grow if there's space available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 It will only use</a:t>
            </a:r>
            <a:r>
              <a:rPr lang="bg-BG" sz="3000" dirty="0"/>
              <a:t> </a:t>
            </a:r>
            <a:r>
              <a:rPr lang="en-US" sz="3000" dirty="0"/>
              <a:t>the space</a:t>
            </a:r>
            <a:r>
              <a:rPr lang="bg-BG" sz="3000" dirty="0"/>
              <a:t> </a:t>
            </a:r>
            <a:r>
              <a:rPr lang="en-US" sz="3000" dirty="0"/>
              <a:t>it needs</a:t>
            </a:r>
            <a:endParaRPr lang="bg-BG" sz="3000" dirty="0"/>
          </a:p>
          <a:p>
            <a:pPr>
              <a:buClr>
                <a:schemeClr val="tx1"/>
              </a:buClr>
            </a:pPr>
            <a:r>
              <a:rPr lang="en-US" sz="3200" dirty="0"/>
              <a:t>The element will </a:t>
            </a:r>
            <a:r>
              <a:rPr lang="en-US" sz="3200" b="1" dirty="0">
                <a:solidFill>
                  <a:schemeClr val="accent1"/>
                </a:solidFill>
              </a:rPr>
              <a:t>grow</a:t>
            </a:r>
            <a:r>
              <a:rPr lang="en-US" sz="3200" dirty="0"/>
              <a:t> by a factor of 1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will fill up the remaining space if no other</a:t>
            </a:r>
            <a:r>
              <a:rPr lang="bg-BG" sz="3200" dirty="0"/>
              <a:t> </a:t>
            </a:r>
            <a:r>
              <a:rPr lang="en-US" sz="3200" dirty="0"/>
              <a:t>flexbox item has a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flex-grow</a:t>
            </a:r>
            <a:r>
              <a:rPr lang="en-US" sz="3200" dirty="0"/>
              <a:t> value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682" y="1950121"/>
            <a:ext cx="5196055" cy="13950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E606817-94AB-4AF8-8CB9-651E701397D7}"/>
              </a:ext>
            </a:extLst>
          </p:cNvPr>
          <p:cNvSpPr txBox="1"/>
          <p:nvPr/>
        </p:nvSpPr>
        <p:spPr>
          <a:xfrm>
            <a:off x="6739824" y="1256319"/>
            <a:ext cx="5196054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8781915-8675-467D-BC6B-CE6AD471A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212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4488E117-9791-4C80-9615-B41FCE2FCA36}"/>
              </a:ext>
            </a:extLst>
          </p:cNvPr>
          <p:cNvSpPr txBox="1"/>
          <p:nvPr/>
        </p:nvSpPr>
        <p:spPr>
          <a:xfrm>
            <a:off x="6742842" y="3696884"/>
            <a:ext cx="519303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0C102C5C-8253-4888-85B6-8A48E8856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751" y="4398493"/>
            <a:ext cx="5193036" cy="13719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420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Shrink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how much a flexbox item should </a:t>
            </a:r>
            <a:r>
              <a:rPr lang="en-US" b="1" dirty="0">
                <a:solidFill>
                  <a:schemeClr val="accent1"/>
                </a:solidFill>
              </a:rPr>
              <a:t>shrink</a:t>
            </a:r>
            <a:r>
              <a:rPr lang="en-US" dirty="0"/>
              <a:t> if there's </a:t>
            </a:r>
            <a:r>
              <a:rPr lang="en-US" b="1" dirty="0">
                <a:solidFill>
                  <a:schemeClr val="accent1"/>
                </a:solidFill>
              </a:rPr>
              <a:t>NOT enough</a:t>
            </a:r>
            <a:r>
              <a:rPr lang="en-US" dirty="0"/>
              <a:t> space available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If there's </a:t>
            </a:r>
            <a:r>
              <a:rPr lang="en-US" b="1" dirty="0">
                <a:solidFill>
                  <a:schemeClr val="accent1"/>
                </a:solidFill>
              </a:rPr>
              <a:t>NOT enough</a:t>
            </a:r>
            <a:r>
              <a:rPr lang="en-US" dirty="0"/>
              <a:t> space available in the container's main axis, the element will </a:t>
            </a:r>
            <a:r>
              <a:rPr lang="en-US" b="1" dirty="0">
                <a:solidFill>
                  <a:schemeClr val="accent1"/>
                </a:solidFill>
              </a:rPr>
              <a:t>shrink</a:t>
            </a:r>
            <a:r>
              <a:rPr lang="en-US" dirty="0"/>
              <a:t> by a factor of </a:t>
            </a:r>
            <a:r>
              <a:rPr lang="en-US" b="1" dirty="0">
                <a:solidFill>
                  <a:schemeClr val="accent1"/>
                </a:solidFill>
              </a:rPr>
              <a:t>1</a:t>
            </a:r>
            <a:r>
              <a:rPr lang="en-US" dirty="0"/>
              <a:t>, and will wrap its content</a:t>
            </a:r>
            <a:endParaRPr lang="bg-BG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0" y="4803135"/>
            <a:ext cx="5578375" cy="171748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CAF55DD5-EEA0-4CBA-B770-AFAD18C9BBC5}"/>
              </a:ext>
            </a:extLst>
          </p:cNvPr>
          <p:cNvSpPr txBox="1"/>
          <p:nvPr/>
        </p:nvSpPr>
        <p:spPr>
          <a:xfrm>
            <a:off x="741000" y="2394000"/>
            <a:ext cx="557837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BCAEE8B-2D6E-414D-8BAF-B25AB303E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Shrink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element will 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 shrink it will retain the width it needs, and 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 wrap its content</a:t>
            </a:r>
          </a:p>
          <a:p>
            <a:r>
              <a:rPr lang="en-US" dirty="0"/>
              <a:t>Its siblings will shrink to give space to the target element.</a:t>
            </a:r>
          </a:p>
          <a:p>
            <a:pPr lvl="1"/>
            <a:r>
              <a:rPr lang="en-US" dirty="0"/>
              <a:t>Because the target element will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 wrap its content, there is a chance for the flexbox container's content to </a:t>
            </a:r>
            <a:r>
              <a:rPr lang="en-US" b="1" dirty="0">
                <a:solidFill>
                  <a:schemeClr val="bg1"/>
                </a:solidFill>
              </a:rPr>
              <a:t>overflow</a:t>
            </a:r>
            <a:endParaRPr lang="en-US" dirty="0">
              <a:solidFill>
                <a:schemeClr val="bg1"/>
              </a:solidFill>
            </a:endParaRPr>
          </a:p>
          <a:p>
            <a:pPr marL="442912" lvl="1" indent="0">
              <a:buClr>
                <a:schemeClr val="tx1"/>
              </a:buClr>
              <a:buNone/>
            </a:pPr>
            <a:endParaRPr lang="bg-BG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95" y="5279878"/>
            <a:ext cx="3848100" cy="11715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265C9E6-BC00-4D76-AEE2-36A9B76A21D8}"/>
              </a:ext>
            </a:extLst>
          </p:cNvPr>
          <p:cNvSpPr txBox="1"/>
          <p:nvPr/>
        </p:nvSpPr>
        <p:spPr>
          <a:xfrm>
            <a:off x="1146001" y="4419000"/>
            <a:ext cx="3863194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2876F33-816B-442F-85DA-368058CA1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807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Basis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</a:t>
            </a:r>
            <a:r>
              <a:rPr lang="en-US" b="1" dirty="0">
                <a:solidFill>
                  <a:schemeClr val="bg1"/>
                </a:solidFill>
              </a:rPr>
              <a:t>initial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size</a:t>
            </a:r>
            <a:r>
              <a:rPr lang="en-US" dirty="0"/>
              <a:t> of a flexbox item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element will be automatically sized based on its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>
                <a:solidFill>
                  <a:schemeClr val="tx2"/>
                </a:solidFill>
              </a:rPr>
              <a:t>, or on</a:t>
            </a:r>
            <a:r>
              <a:rPr lang="bg-BG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any </a:t>
            </a: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bg1"/>
                </a:solidFill>
              </a:rPr>
              <a:t>width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>
                <a:solidFill>
                  <a:schemeClr val="tx2"/>
                </a:solidFill>
              </a:rPr>
              <a:t> if they are defined</a:t>
            </a:r>
            <a:endParaRPr lang="bg-BG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You can define </a:t>
            </a:r>
            <a:r>
              <a:rPr lang="en-US" b="1" dirty="0">
                <a:solidFill>
                  <a:schemeClr val="bg1"/>
                </a:solidFill>
              </a:rPr>
              <a:t>pixel</a:t>
            </a:r>
            <a:r>
              <a:rPr lang="en-US" dirty="0"/>
              <a:t> or </a:t>
            </a:r>
            <a:r>
              <a:rPr lang="en-US" b="1" dirty="0">
                <a:solidFill>
                  <a:schemeClr val="bg1"/>
                </a:solidFill>
              </a:rPr>
              <a:t>(r)</a:t>
            </a:r>
            <a:r>
              <a:rPr lang="en-US" b="1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/>
              <a:t>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element will wrap its content to avoid any overflow</a:t>
            </a: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99" y="2100745"/>
            <a:ext cx="4897350" cy="1336128"/>
          </a:xfrm>
          <a:prstGeom prst="rect">
            <a:avLst/>
          </a:prstGeom>
          <a:ln w="3175" cap="rnd">
            <a:solidFill>
              <a:schemeClr val="accent6">
                <a:lumMod val="10000"/>
              </a:schemeClr>
            </a:solidFill>
          </a:ln>
          <a:effectLst/>
        </p:spPr>
      </p:pic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6626A857-6891-487E-965E-55AF6797417C}"/>
              </a:ext>
            </a:extLst>
          </p:cNvPr>
          <p:cNvSpPr txBox="1"/>
          <p:nvPr/>
        </p:nvSpPr>
        <p:spPr>
          <a:xfrm>
            <a:off x="7509724" y="1248354"/>
            <a:ext cx="35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flex-basis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A6E727C-DCA0-4B9B-93E1-417185E8E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215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0DB0FAC5-61EC-4BC4-9BC0-D16DEA2A57AC}"/>
              </a:ext>
            </a:extLst>
          </p:cNvPr>
          <p:cNvSpPr txBox="1"/>
          <p:nvPr/>
        </p:nvSpPr>
        <p:spPr>
          <a:xfrm>
            <a:off x="7509724" y="3834000"/>
            <a:ext cx="35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flex-basis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80px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72A576CF-763A-4E24-9615-BE361AEF7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99" y="4777146"/>
            <a:ext cx="4895737" cy="153185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26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Flex is the shorthand for: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flex-grow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flex-shrink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flex-basis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default value is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 1 auto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831000" y="4599000"/>
            <a:ext cx="9180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&lt;flex-grow&gt; &lt;flex-shrink&gt; &lt;flex-basis&gt;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A10DE19-7A2E-40CE-AA5E-1C3F64E06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138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Works 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</a:t>
            </a:r>
            <a:r>
              <a:rPr lang="en-US" dirty="0"/>
              <a:t>, but applies only to a </a:t>
            </a:r>
            <a:r>
              <a:rPr lang="en-US" b="1" dirty="0">
                <a:solidFill>
                  <a:schemeClr val="bg1"/>
                </a:solidFill>
              </a:rPr>
              <a:t>single </a:t>
            </a:r>
            <a:r>
              <a:rPr lang="en-US" dirty="0"/>
              <a:t>flexbox item, instead of all of them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will use the value of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</a:t>
            </a: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container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center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align-self: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flex-start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00" y="2529000"/>
            <a:ext cx="2655000" cy="1514334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85" y="4458678"/>
            <a:ext cx="2629230" cy="152287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7955F204-1B6B-49AB-913D-BAAEB3B1E8D9}"/>
              </a:ext>
            </a:extLst>
          </p:cNvPr>
          <p:cNvSpPr txBox="1"/>
          <p:nvPr/>
        </p:nvSpPr>
        <p:spPr>
          <a:xfrm>
            <a:off x="1191000" y="3114000"/>
            <a:ext cx="659757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B22A7203-2CD7-425A-872F-97E927AB364E}"/>
              </a:ext>
            </a:extLst>
          </p:cNvPr>
          <p:cNvSpPr txBox="1"/>
          <p:nvPr/>
        </p:nvSpPr>
        <p:spPr>
          <a:xfrm>
            <a:off x="1190999" y="5156714"/>
            <a:ext cx="659757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flex-start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74F89736-4F3A-4D3B-A4D7-6AF5199F2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57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container has align-items: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flex-start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align-self: center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container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align-items: center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2"/>
                </a:solidFill>
              </a:rPr>
              <a:t>The target has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align-self: stretch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28" y="2092916"/>
            <a:ext cx="3134903" cy="1812487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27" y="4118124"/>
            <a:ext cx="3134903" cy="17880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4C4F09D-0144-47D0-BB42-2E8AD4E91A0F}"/>
              </a:ext>
            </a:extLst>
          </p:cNvPr>
          <p:cNvSpPr txBox="1"/>
          <p:nvPr/>
        </p:nvSpPr>
        <p:spPr>
          <a:xfrm>
            <a:off x="722865" y="2539046"/>
            <a:ext cx="442283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7F0A668E-0896-498C-91F0-5AE8021CD460}"/>
              </a:ext>
            </a:extLst>
          </p:cNvPr>
          <p:cNvSpPr txBox="1"/>
          <p:nvPr/>
        </p:nvSpPr>
        <p:spPr>
          <a:xfrm>
            <a:off x="728171" y="4689000"/>
            <a:ext cx="442282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stretch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16F15E4-5908-47A0-99FD-BA438EA09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808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defines </a:t>
            </a:r>
            <a:r>
              <a:rPr lang="en-US" b="1" dirty="0">
                <a:solidFill>
                  <a:schemeClr val="bg1"/>
                </a:solidFill>
              </a:rPr>
              <a:t>styling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20037" y="3854260"/>
            <a:ext cx="5180251" cy="2187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h1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font-size: 42px;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  color: yellow;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1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5732" y="4068840"/>
            <a:ext cx="1722670" cy="579044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Selector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4413" y="3429002"/>
            <a:ext cx="3353514" cy="61464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Opening curly brace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3392" y="5387197"/>
            <a:ext cx="3093913" cy="631930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Closing curly brace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7118" y="4923428"/>
            <a:ext cx="3961368" cy="5916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902" y="4532972"/>
            <a:ext cx="2235232" cy="667622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Declaration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5298" y="5826441"/>
            <a:ext cx="1733300" cy="593036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8145" y="5826441"/>
            <a:ext cx="1218552" cy="593036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CCC616B9-102F-430F-9E8C-4F619C75C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6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2535" y="1832021"/>
            <a:ext cx="7270404" cy="41539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&lt;link rel="stylesheet" type="text/css"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href="styles.css"&gt;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id="modern"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drink&lt;/span&gt; for &lt;span </a:t>
            </a: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7051" y="1832022"/>
            <a:ext cx="4303029" cy="42819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#modern 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199" b="1" noProof="1"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90438" y="1886435"/>
            <a:ext cx="1340393" cy="37563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82584" y="3774619"/>
            <a:ext cx="1228212" cy="36949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351715" y="4224503"/>
            <a:ext cx="2349982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57313" y="3234761"/>
            <a:ext cx="2024473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2536" y="1298956"/>
            <a:ext cx="7270404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using-css.html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07051" y="1298956"/>
            <a:ext cx="4303029" cy="533066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bg1"/>
                </a:solidFill>
                <a:latin typeface="Consolas" panose="020B0609020204030204" pitchFamily="49" charset="0"/>
              </a:rPr>
              <a:t>styles.css</a:t>
            </a:r>
            <a:endParaRPr lang="en-US" sz="1799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472798" y="3898503"/>
            <a:ext cx="1744806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1598" y="4584409"/>
            <a:ext cx="2339391" cy="36345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1981" tIns="35991" rIns="71981" bIns="3599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1799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Elbow Connector 12"/>
          <p:cNvCxnSpPr>
            <a:cxnSpLocks/>
            <a:stCxn id="17" idx="3"/>
          </p:cNvCxnSpPr>
          <p:nvPr/>
        </p:nvCxnSpPr>
        <p:spPr>
          <a:xfrm flipV="1">
            <a:off x="3081786" y="1577834"/>
            <a:ext cx="5769091" cy="1838655"/>
          </a:xfrm>
          <a:prstGeom prst="bentConnector3">
            <a:avLst>
              <a:gd name="adj1" fmla="val 50000"/>
            </a:avLst>
          </a:prstGeom>
          <a:ln w="76200"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Elbow Connector 12">
            <a:extLst>
              <a:ext uri="{FF2B5EF4-FFF2-40B4-BE49-F238E27FC236}">
                <a16:creationId xmlns:a16="http://schemas.microsoft.com/office/drawing/2014/main" id="{F01495D5-6C87-4AA1-8422-B9CEAB04590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17604" y="3898502"/>
            <a:ext cx="4464980" cy="6086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Elbow Connector 12">
            <a:extLst>
              <a:ext uri="{FF2B5EF4-FFF2-40B4-BE49-F238E27FC236}">
                <a16:creationId xmlns:a16="http://schemas.microsoft.com/office/drawing/2014/main" id="{A5990AB3-0DDC-4E62-B4BF-F9A8DB93AC32}"/>
              </a:ext>
            </a:extLst>
          </p:cNvPr>
          <p:cNvCxnSpPr>
            <a:cxnSpLocks/>
            <a:stCxn id="21" idx="0"/>
            <a:endCxn id="22" idx="1"/>
          </p:cNvCxnSpPr>
          <p:nvPr/>
        </p:nvCxnSpPr>
        <p:spPr>
          <a:xfrm rot="5400000" flipH="1" flipV="1">
            <a:off x="5008096" y="1592866"/>
            <a:ext cx="2200952" cy="3163731"/>
          </a:xfrm>
          <a:prstGeom prst="bentConnector2">
            <a:avLst/>
          </a:prstGeom>
          <a:ln w="76200">
            <a:solidFill>
              <a:schemeClr val="bg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70" y="5098400"/>
            <a:ext cx="2382523" cy="155626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73CDE059-1901-4F8F-8052-517CED03B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0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17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9010FA-8D80-40F1-8392-FF390124F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elements by </a:t>
            </a:r>
            <a:r>
              <a:rPr lang="en-US" b="1" dirty="0"/>
              <a:t>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</a:t>
            </a:r>
            <a:r>
              <a:rPr lang="en-US" b="1" dirty="0"/>
              <a:t>class</a:t>
            </a:r>
            <a:r>
              <a:rPr lang="en-US" dirty="0"/>
              <a:t> name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by element </a:t>
            </a:r>
            <a:r>
              <a:rPr lang="en-US" b="1" dirty="0"/>
              <a:t>id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Select </a:t>
            </a:r>
            <a:r>
              <a:rPr lang="en-US" b="1" dirty="0"/>
              <a:t>element</a:t>
            </a:r>
            <a:r>
              <a:rPr lang="en-US" dirty="0"/>
              <a:t> with certain </a:t>
            </a:r>
            <a:r>
              <a:rPr lang="en-US" b="1" dirty="0"/>
              <a:t>class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6588071" y="1809423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h1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color: blue;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597601" y="1809423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&lt;h1&gt;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Page Title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&lt;/h1&gt; 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80CBEDD-0A51-4773-83E6-6B1B94051287}"/>
              </a:ext>
            </a:extLst>
          </p:cNvPr>
          <p:cNvSpPr txBox="1">
            <a:spLocks/>
          </p:cNvSpPr>
          <p:nvPr/>
        </p:nvSpPr>
        <p:spPr>
          <a:xfrm>
            <a:off x="6588071" y="3204060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.odd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font-size: 10px;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84C5413-EC3A-4CA6-870E-DBFAB1158EC1}"/>
              </a:ext>
            </a:extLst>
          </p:cNvPr>
          <p:cNvSpPr txBox="1">
            <a:spLocks/>
          </p:cNvSpPr>
          <p:nvPr/>
        </p:nvSpPr>
        <p:spPr>
          <a:xfrm>
            <a:off x="597601" y="3204060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&lt;p class="odd"&gt;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Text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&lt;/p&gt;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6BF0052-D9C0-4A74-99E8-F67EBFF4E33B}"/>
              </a:ext>
            </a:extLst>
          </p:cNvPr>
          <p:cNvSpPr txBox="1">
            <a:spLocks/>
          </p:cNvSpPr>
          <p:nvPr/>
        </p:nvSpPr>
        <p:spPr>
          <a:xfrm>
            <a:off x="6588071" y="4595089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#login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 150px;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E9056C-ACF8-45F6-9DBD-2CC3E09509C3}"/>
              </a:ext>
            </a:extLst>
          </p:cNvPr>
          <p:cNvSpPr txBox="1">
            <a:spLocks/>
          </p:cNvSpPr>
          <p:nvPr/>
        </p:nvSpPr>
        <p:spPr>
          <a:xfrm>
            <a:off x="597601" y="4595089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&lt;span id="login"&gt;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Go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&lt;/span&gt;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346F1DD-EA78-43B6-A19A-E93C9C6DB64D}"/>
              </a:ext>
            </a:extLst>
          </p:cNvPr>
          <p:cNvSpPr txBox="1">
            <a:spLocks/>
          </p:cNvSpPr>
          <p:nvPr/>
        </p:nvSpPr>
        <p:spPr>
          <a:xfrm>
            <a:off x="6588071" y="5989726"/>
            <a:ext cx="5086477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a.login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 {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width: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80px;</a:t>
            </a:r>
            <a:r>
              <a:rPr lang="en-US" altLang="en-US" sz="2699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02C3868-B09E-4A0D-B1A9-AEA55D6C3479}"/>
              </a:ext>
            </a:extLst>
          </p:cNvPr>
          <p:cNvSpPr txBox="1">
            <a:spLocks/>
          </p:cNvSpPr>
          <p:nvPr/>
        </p:nvSpPr>
        <p:spPr>
          <a:xfrm>
            <a:off x="597601" y="5989726"/>
            <a:ext cx="5318446" cy="633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699" dirty="0">
                <a:solidFill>
                  <a:schemeClr val="bg1"/>
                </a:solidFill>
                <a:effectLst/>
              </a:rPr>
              <a:t>&lt;a class="login"&gt;</a:t>
            </a:r>
            <a:r>
              <a:rPr lang="en-US" altLang="en-US" sz="2699" dirty="0">
                <a:solidFill>
                  <a:schemeClr val="tx1"/>
                </a:solidFill>
                <a:effectLst/>
              </a:rPr>
              <a:t>Login</a:t>
            </a:r>
            <a:r>
              <a:rPr lang="en-US" altLang="en-US" sz="2699" dirty="0">
                <a:solidFill>
                  <a:schemeClr val="bg1"/>
                </a:solidFill>
                <a:effectLst/>
              </a:rPr>
              <a:t>&lt;/a&gt;</a:t>
            </a:r>
            <a:endParaRPr lang="en-US" altLang="en-US" sz="26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A95832F-3F8E-433F-90EE-C90A6B9D229E}"/>
              </a:ext>
            </a:extLst>
          </p:cNvPr>
          <p:cNvSpPr/>
          <p:nvPr/>
        </p:nvSpPr>
        <p:spPr bwMode="auto">
          <a:xfrm>
            <a:off x="6061982" y="1968684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8511E15-B0AF-4C45-AF54-12FC772FC8B6}"/>
              </a:ext>
            </a:extLst>
          </p:cNvPr>
          <p:cNvSpPr/>
          <p:nvPr/>
        </p:nvSpPr>
        <p:spPr bwMode="auto">
          <a:xfrm>
            <a:off x="6061982" y="336332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D9E2A7-4071-4E4B-A44D-F57FBE3BAB12}"/>
              </a:ext>
            </a:extLst>
          </p:cNvPr>
          <p:cNvSpPr/>
          <p:nvPr/>
        </p:nvSpPr>
        <p:spPr bwMode="auto">
          <a:xfrm>
            <a:off x="6061982" y="4754351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85AB9A5-7419-4B4B-84FC-069A23237C6E}"/>
              </a:ext>
            </a:extLst>
          </p:cNvPr>
          <p:cNvSpPr/>
          <p:nvPr/>
        </p:nvSpPr>
        <p:spPr bwMode="auto">
          <a:xfrm>
            <a:off x="6061982" y="6148987"/>
            <a:ext cx="380153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7FC667BF-CEA5-4971-A903-7280955FF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69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237DE7-64FB-4710-9848-10CBF56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/>
              <a:t>CSS Selectors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371D03-6A47-486A-A0AE-DD0E8FFECAF9}"/>
              </a:ext>
            </a:extLst>
          </p:cNvPr>
          <p:cNvSpPr txBox="1">
            <a:spLocks/>
          </p:cNvSpPr>
          <p:nvPr/>
        </p:nvSpPr>
        <p:spPr>
          <a:xfrm>
            <a:off x="7580614" y="1420028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&gt; h1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F54E66-5333-44A7-AA7F-9BA0C9372315}"/>
              </a:ext>
            </a:extLst>
          </p:cNvPr>
          <p:cNvSpPr txBox="1">
            <a:spLocks/>
          </p:cNvSpPr>
          <p:nvPr/>
        </p:nvSpPr>
        <p:spPr>
          <a:xfrm>
            <a:off x="382489" y="1420029"/>
            <a:ext cx="6883207" cy="5128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&lt;section id="news"&gt;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Hot News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&lt;h1&gt;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New Release!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&lt;/h1&gt;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Today we released</a:t>
            </a:r>
            <a:endParaRPr lang="en-US" altLang="en-US" sz="2799" dirty="0">
              <a:solidFill>
                <a:schemeClr val="bg1"/>
              </a:solidFill>
              <a:effectLst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&lt;b class="red"&gt;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ver. 7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&lt;/b&gt;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  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of our unique software …</a:t>
            </a:r>
            <a:endParaRPr lang="en-US" altLang="en-US" sz="2799" dirty="0">
              <a:solidFill>
                <a:schemeClr val="bg1"/>
              </a:solidFill>
              <a:effectLst/>
              <a:latin typeface="+mn-lt"/>
            </a:endParaRP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  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&lt;/article&gt;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  &lt;p&gt;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Published: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&lt;span class="date"&gt;</a:t>
            </a:r>
            <a:r>
              <a:rPr lang="en-US" altLang="en-US" sz="2799" dirty="0">
                <a:solidFill>
                  <a:schemeClr val="tx1"/>
                </a:solidFill>
                <a:effectLst/>
                <a:latin typeface="+mn-lt"/>
              </a:rPr>
              <a:t>1/1/2021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&lt;/span&gt;&lt;/p&gt;</a:t>
            </a:r>
          </a:p>
          <a:p>
            <a:pPr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&lt;/section&gt;</a:t>
            </a:r>
            <a:endParaRPr lang="en-US" altLang="en-US" sz="2799" dirty="0">
              <a:solidFill>
                <a:schemeClr val="tx1"/>
              </a:solidFill>
              <a:effectLst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D6DB2C9-11F7-4EF5-B18D-7AAF5A87E725}"/>
              </a:ext>
            </a:extLst>
          </p:cNvPr>
          <p:cNvSpPr txBox="1">
            <a:spLocks/>
          </p:cNvSpPr>
          <p:nvPr/>
        </p:nvSpPr>
        <p:spPr>
          <a:xfrm>
            <a:off x="7580614" y="2316039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&gt; h1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F3239A3-096F-4530-B8EA-BC9C59641FED}"/>
              </a:ext>
            </a:extLst>
          </p:cNvPr>
          <p:cNvSpPr txBox="1">
            <a:spLocks/>
          </p:cNvSpPr>
          <p:nvPr/>
        </p:nvSpPr>
        <p:spPr>
          <a:xfrm>
            <a:off x="7580614" y="3212051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article p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11F63ED-46D7-4456-A4F6-7448E8A8E1EC}"/>
              </a:ext>
            </a:extLst>
          </p:cNvPr>
          <p:cNvSpPr txBox="1">
            <a:spLocks/>
          </p:cNvSpPr>
          <p:nvPr/>
        </p:nvSpPr>
        <p:spPr>
          <a:xfrm>
            <a:off x="7580614" y="4108063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p &gt; b.red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761CAC3-DB2D-4840-BDFD-9098ED84E92B}"/>
              </a:ext>
            </a:extLst>
          </p:cNvPr>
          <p:cNvSpPr txBox="1">
            <a:spLocks/>
          </p:cNvSpPr>
          <p:nvPr/>
        </p:nvSpPr>
        <p:spPr>
          <a:xfrm>
            <a:off x="7580614" y="5004074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#news span.date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0D62154-42A7-4734-8B66-CA1CEAC33A56}"/>
              </a:ext>
            </a:extLst>
          </p:cNvPr>
          <p:cNvSpPr txBox="1">
            <a:spLocks/>
          </p:cNvSpPr>
          <p:nvPr/>
        </p:nvSpPr>
        <p:spPr>
          <a:xfrm>
            <a:off x="7580614" y="5900087"/>
            <a:ext cx="4228898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article&gt;p, section&gt;p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A72A1387-DFA2-476F-ADC0-575A60DC4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7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D35F33C-522C-4730-BFBA-5FB5191FE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799" dirty="0">
                <a:hlinkClick r:id="rId2"/>
              </a:rPr>
              <a:t>h</a:t>
            </a:r>
            <a:r>
              <a:rPr lang="da-DK" sz="2799" dirty="0">
                <a:hlinkClick r:id="rId2"/>
              </a:rPr>
              <a:t>ttps://codepen.io/snakov/pen/GRjLWWN </a:t>
            </a:r>
            <a:endParaRPr lang="en-US" sz="2799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857F86-C537-48FA-9CE2-CDDB28AC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Selectors: Live Demo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BCA2F3C-2654-44A4-A810-195713E0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007" y="1816507"/>
            <a:ext cx="6145643" cy="4914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EA339C5-856B-469F-B3DE-639C2A92A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123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to Do 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4739" y="1189047"/>
            <a:ext cx="11804750" cy="5569086"/>
          </a:xfrm>
        </p:spPr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99" y="1386909"/>
            <a:ext cx="5198142" cy="46052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70BF3F5-F5C3-4A59-A2FD-0E9E27ED2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73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29" y="1820822"/>
            <a:ext cx="10621089" cy="4712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&lt;!-- </a:t>
            </a:r>
            <a:r>
              <a:rPr lang="en-US" sz="2599" b="1" i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TODO: link the CSS here </a:t>
            </a:r>
            <a:r>
              <a:rPr lang="en-US" sz="2599" b="1" i="1" noProof="1"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&lt;main class="my-list"&gt;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Today's to do list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day-info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TODO: Put list-item here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3529" y="1305511"/>
            <a:ext cx="10621089" cy="51531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to-do-list.html</a:t>
            </a:r>
            <a:endParaRPr lang="en-US" sz="23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66" y="3204059"/>
            <a:ext cx="3985092" cy="349893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644D1C1A-5276-4F92-BF18-C19761C30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6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20505" y="1830394"/>
            <a:ext cx="4021564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20505" y="1269563"/>
            <a:ext cx="4021564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5155" y="1834936"/>
            <a:ext cx="6554647" cy="38723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5155" y="1269563"/>
            <a:ext cx="6554647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to-do-list.css</a:t>
            </a:r>
            <a:endParaRPr lang="en-US" sz="2599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78457BD-0340-49F0-ADC7-AB104D25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 err="1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#html-</a:t>
            </a:r>
            <a:r>
              <a:rPr lang="en-US" sz="11500" b="1"/>
              <a:t>css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2D52055-6DB9-446D-B3AC-999669B2D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34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defines </a:t>
            </a:r>
            <a:r>
              <a:rPr lang="en-US" b="1" dirty="0">
                <a:solidFill>
                  <a:schemeClr val="bg1"/>
                </a:solidFill>
              </a:rPr>
              <a:t>inline 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671" y="2870456"/>
            <a:ext cx="7876247" cy="9969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latin typeface="Consolas" pitchFamily="49" charset="0"/>
              </a:rPr>
              <a:t>&lt;h1 style="color:blue"&gt;</a:t>
            </a:r>
            <a:r>
              <a:rPr lang="en-US" sz="2799" b="1" noProof="1"/>
              <a:t>This is a blue …</a:t>
            </a:r>
            <a:r>
              <a:rPr lang="en-US" sz="2799" b="1" noProof="1"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8671" y="4859863"/>
            <a:ext cx="7876247" cy="1449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&lt;h2 style="color:red; font-size:2.1em"&gt;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6453" y="2056982"/>
            <a:ext cx="3123386" cy="610217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Attribute "style"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4916" y="3834373"/>
            <a:ext cx="1700960" cy="623365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Property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7867" y="3834372"/>
            <a:ext cx="1363252" cy="623365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Value</a:t>
            </a:r>
            <a:endParaRPr lang="bg-BG" sz="2799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7876" y="5500561"/>
            <a:ext cx="2468237" cy="103822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Multiple CSS declarations</a:t>
            </a:r>
            <a:endParaRPr lang="bg-BG" sz="27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4028845"/>
            <a:ext cx="3435141" cy="2409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32" y="1334288"/>
            <a:ext cx="3435141" cy="2409631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9C5876A4-46F7-4C67-9C5D-A15892B8C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41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element in the HTML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151246" y="1989375"/>
            <a:ext cx="6619034" cy="1510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&lt;body&gt;</a:t>
            </a:r>
            <a:endParaRPr lang="en-GB" altLang="en-US" sz="2799" dirty="0"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799" dirty="0">
                <a:solidFill>
                  <a:schemeClr val="tx1"/>
                </a:solidFill>
                <a:effectLst/>
              </a:rPr>
              <a:t>  &lt;p 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class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="</a:t>
            </a:r>
            <a:r>
              <a:rPr lang="en-GB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GB" altLang="en-US" sz="2799" dirty="0">
                <a:solidFill>
                  <a:schemeClr val="tx1"/>
                </a:solidFill>
                <a:effectLst/>
              </a:rPr>
              <a:t>"&gt;This is red&lt;/p&gt;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&lt;/body&gt;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2465" y="1989376"/>
            <a:ext cx="4453840" cy="36642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&lt;!DOCTYPE 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&lt;html&gt;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  .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red</a:t>
            </a:r>
            <a:r>
              <a:rPr lang="en-US" altLang="en-US" sz="2799" dirty="0">
                <a:solidFill>
                  <a:schemeClr val="tx1"/>
                </a:solidFill>
                <a:effectLst/>
              </a:rPr>
              <a:t> {color:red;}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2799" dirty="0">
                <a:solidFill>
                  <a:schemeClr val="bg1"/>
                </a:solidFill>
                <a:effectLst/>
              </a:rPr>
              <a:t>&lt;/style&gt;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bg1"/>
                </a:solidFill>
                <a:effectLst/>
              </a:rPr>
              <a:t>&lt;/head&gt;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799" dirty="0">
                <a:solidFill>
                  <a:schemeClr val="tx1"/>
                </a:solidFill>
                <a:effectLst/>
              </a:rPr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88" y="3159071"/>
            <a:ext cx="4762409" cy="3130348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E5E80E2F-9B2E-42E9-BE9A-190E165D7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21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8E02D616-A77B-495C-8FAA-6D8B4BBFB96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b="1" dirty="0"/>
              <a:t>&lt;div&gt; </a:t>
            </a:r>
            <a:r>
              <a:rPr lang="en-US" dirty="0"/>
              <a:t>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/>
              <a:t>&lt;span&gt;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ACC61B-F07C-453B-8761-D7CBDDDE7D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27" y="1143597"/>
            <a:ext cx="2055974" cy="28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(rectangles)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Stack vertically one after another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6475" y="1739898"/>
            <a:ext cx="3428318" cy="46049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99" b="1" dirty="0">
                  <a:solidFill>
                    <a:schemeClr val="bg1"/>
                  </a:solidFill>
                </a:rPr>
                <a:t>display: block</a:t>
              </a:r>
              <a:endParaRPr 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68161" y="3331996"/>
            <a:ext cx="7382383" cy="3015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345" y="3235300"/>
            <a:ext cx="3147183" cy="1385280"/>
          </a:xfrm>
          <a:prstGeom prst="roundRect">
            <a:avLst>
              <a:gd name="adj" fmla="val 1511"/>
            </a:avLst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1ECB7A46-C659-4B72-9377-2CFB44C4F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559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chemeClr val="bg1"/>
                </a:solidFill>
              </a:rPr>
              <a:t>inline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element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be split across multiple lines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4306" y="1739900"/>
            <a:ext cx="342831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bg1"/>
                </a:solidFill>
              </a:rPr>
              <a:t>display: inline</a:t>
            </a:r>
            <a:endParaRPr lang="en-US" sz="1799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56563" y="2924944"/>
            <a:ext cx="7709045" cy="3383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 Welcome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&lt;span style="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799" b="1" noProof="1"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grpSp>
        <p:nvGrpSpPr>
          <p:cNvPr id="2" name="Групиране 1">
            <a:extLst>
              <a:ext uri="{FF2B5EF4-FFF2-40B4-BE49-F238E27FC236}">
                <a16:creationId xmlns:a16="http://schemas.microsoft.com/office/drawing/2014/main" id="{7D0259E8-38D7-4DCD-8EC5-866664755D87}"/>
              </a:ext>
            </a:extLst>
          </p:cNvPr>
          <p:cNvGrpSpPr/>
          <p:nvPr/>
        </p:nvGrpSpPr>
        <p:grpSpPr>
          <a:xfrm>
            <a:off x="8284308" y="2402610"/>
            <a:ext cx="3428317" cy="3942251"/>
            <a:chOff x="8282719" y="2402609"/>
            <a:chExt cx="3428317" cy="3942251"/>
          </a:xfrm>
        </p:grpSpPr>
        <p:sp>
          <p:nvSpPr>
            <p:cNvPr id="42" name="Rounded Rectangle 41"/>
            <p:cNvSpPr/>
            <p:nvPr/>
          </p:nvSpPr>
          <p:spPr>
            <a:xfrm>
              <a:off x="8282719" y="2402609"/>
              <a:ext cx="3428317" cy="3942251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79749" y="567952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79749" y="5964570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79749" y="2591972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79749" y="2876011"/>
              <a:ext cx="2834468" cy="204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045" y="3260874"/>
              <a:ext cx="3154063" cy="124828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049" y="4678079"/>
              <a:ext cx="2881005" cy="82617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7044" y="3255729"/>
              <a:ext cx="3154064" cy="1246506"/>
            </a:xfrm>
            <a:prstGeom prst="roundRect">
              <a:avLst>
                <a:gd name="adj" fmla="val 1511"/>
              </a:avLst>
            </a:prstGeom>
          </p:spPr>
        </p:pic>
      </p:grpSp>
      <p:sp>
        <p:nvSpPr>
          <p:cNvPr id="17" name="Slide Number">
            <a:extLst>
              <a:ext uri="{FF2B5EF4-FFF2-40B4-BE49-F238E27FC236}">
                <a16:creationId xmlns:a16="http://schemas.microsoft.com/office/drawing/2014/main" id="{6E55D138-9B3D-481E-962E-08726D4C2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28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6475" y="2402610"/>
            <a:ext cx="3428317" cy="3942251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912" y="1189047"/>
            <a:ext cx="11801576" cy="55690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bg1"/>
                </a:solidFill>
              </a:rPr>
              <a:t>inline-block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7934" y="1739900"/>
            <a:ext cx="38853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sz="1799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3504" y="567952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4" name="Rectangle 13"/>
          <p:cNvSpPr/>
          <p:nvPr/>
        </p:nvSpPr>
        <p:spPr>
          <a:xfrm>
            <a:off x="8373504" y="5964570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5" name="Rectangle 14"/>
          <p:cNvSpPr/>
          <p:nvPr/>
        </p:nvSpPr>
        <p:spPr>
          <a:xfrm>
            <a:off x="8373504" y="2591972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16" name="Rectangle 15"/>
          <p:cNvSpPr/>
          <p:nvPr/>
        </p:nvSpPr>
        <p:spPr>
          <a:xfrm>
            <a:off x="8373504" y="287601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27477" y="3160888"/>
            <a:ext cx="7446554" cy="3186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 background:red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302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4518" y="3317315"/>
            <a:ext cx="1136756" cy="400696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928" y="3317315"/>
            <a:ext cx="1363513" cy="400696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4520" y="3894836"/>
            <a:ext cx="1760045" cy="400696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486" y="3889758"/>
            <a:ext cx="845451" cy="400696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877" y="4484835"/>
            <a:ext cx="1182058" cy="400696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2194" y="4484835"/>
            <a:ext cx="451577" cy="400696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4518" y="4484835"/>
            <a:ext cx="758696" cy="400696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3504" y="5395481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sp>
        <p:nvSpPr>
          <p:cNvPr id="45" name="Rectangle 44"/>
          <p:cNvSpPr/>
          <p:nvPr/>
        </p:nvSpPr>
        <p:spPr>
          <a:xfrm>
            <a:off x="8373504" y="5109816"/>
            <a:ext cx="2834468" cy="204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512" y="3304743"/>
            <a:ext cx="2840242" cy="1615159"/>
          </a:xfrm>
          <a:prstGeom prst="rect">
            <a:avLst/>
          </a:prstGeom>
        </p:spPr>
      </p:pic>
      <p:sp>
        <p:nvSpPr>
          <p:cNvPr id="38" name="Slide Number">
            <a:extLst>
              <a:ext uri="{FF2B5EF4-FFF2-40B4-BE49-F238E27FC236}">
                <a16:creationId xmlns:a16="http://schemas.microsoft.com/office/drawing/2014/main" id="{C52F74B3-B01E-4B70-8D62-6B0A6E729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482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F4D82A4-58E5-4ED5-B13D-AECF6CEB291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More HTML Problems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AB07297-2782-458A-BDC1-6088277BCC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76" y="1809423"/>
            <a:ext cx="2894907" cy="17386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26" y="1935417"/>
            <a:ext cx="1446256" cy="1446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25032" y="1189047"/>
            <a:ext cx="7500571" cy="5569086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b="1" dirty="0">
                <a:solidFill>
                  <a:schemeClr val="bg1"/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bg1"/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List item 2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&lt;li&gt;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04" y="1414174"/>
            <a:ext cx="3955989" cy="4681133"/>
          </a:xfrm>
          <a:prstGeom prst="roundRect">
            <a:avLst>
              <a:gd name="adj" fmla="val 530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8174B7AE-C174-48D8-B304-EFCA56BD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83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7209" y="1822259"/>
            <a:ext cx="10817582" cy="4707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&lt;ol type="a"&gt;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9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List item 2 and List item 3 here </a:t>
            </a:r>
            <a:r>
              <a:rPr lang="en-US" sz="2999" b="1" i="1" noProof="1"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7209" y="1224574"/>
            <a:ext cx="10817582" cy="5976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7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  <a:endParaRPr lang="en-US" sz="2799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423" y="2203146"/>
            <a:ext cx="4408795" cy="1530514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20FB259-57CE-4BE4-B719-A4E845A21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5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6533" y="1719447"/>
            <a:ext cx="10665222" cy="5076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599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5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6533" y="1134598"/>
            <a:ext cx="10665222" cy="56537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63" y="1890836"/>
            <a:ext cx="3851767" cy="2078025"/>
          </a:xfrm>
          <a:prstGeom prst="roundRect">
            <a:avLst>
              <a:gd name="adj" fmla="val 1734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1EF89743-EC65-40EE-A152-E4457295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9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33" y="1359000"/>
            <a:ext cx="2567133" cy="25671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5E86C9-C894-4D4A-AEC0-E39148B9839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Introduction to HTML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75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777" y="2046968"/>
            <a:ext cx="11004446" cy="34624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&lt;ul type="disc"&gt;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2999" b="1" noProof="1"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99" b="1" noProof="1"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3777" y="1384671"/>
            <a:ext cx="11004446" cy="66229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1981" bIns="71981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46" y="2289652"/>
            <a:ext cx="3514621" cy="1544699"/>
          </a:xfrm>
          <a:prstGeom prst="roundRect">
            <a:avLst>
              <a:gd name="adj" fmla="val 1873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0264CFE7-6B72-4F8E-BF25-15BDD2083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3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028D9EA3-B5E0-4F17-9467-4BE3C280DA6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959000"/>
            <a:ext cx="10961783" cy="768084"/>
          </a:xfrm>
        </p:spPr>
        <p:txBody>
          <a:bodyPr/>
          <a:lstStyle/>
          <a:p>
            <a:r>
              <a:rPr lang="en-US" dirty="0"/>
              <a:t>Semantic HTML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5F0441-E6E3-4575-B135-08C1AE9F0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00" y="1629000"/>
            <a:ext cx="2123095" cy="2123095"/>
          </a:xfrm>
          <a:prstGeom prst="rect">
            <a:avLst/>
          </a:prstGeom>
        </p:spPr>
      </p:pic>
      <p:sp>
        <p:nvSpPr>
          <p:cNvPr id="4" name="Текстов контейнер 2">
            <a:extLst>
              <a:ext uri="{FF2B5EF4-FFF2-40B4-BE49-F238E27FC236}">
                <a16:creationId xmlns:a16="http://schemas.microsoft.com/office/drawing/2014/main" id="{4FD3A7A3-C104-4895-BD83-84E70E108C6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8" y="5727084"/>
            <a:ext cx="10961783" cy="768084"/>
          </a:xfrm>
        </p:spPr>
        <p:txBody>
          <a:bodyPr/>
          <a:lstStyle/>
          <a:p>
            <a:r>
              <a:rPr lang="en-US" sz="4000" dirty="0"/>
              <a:t>HTML Markup to Reinforce the Semantics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940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Semantic element clearly describes its meaning to both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and the </a:t>
            </a:r>
            <a:r>
              <a:rPr lang="en-US" b="1" dirty="0">
                <a:solidFill>
                  <a:schemeClr val="bg1"/>
                </a:solidFill>
              </a:rPr>
              <a:t>developer</a:t>
            </a:r>
          </a:p>
          <a:p>
            <a:endParaRPr lang="en-US" dirty="0"/>
          </a:p>
          <a:p>
            <a:pPr marL="0" indent="0">
              <a:buNone/>
            </a:pPr>
            <a:endParaRPr lang="bg-BG" dirty="0"/>
          </a:p>
          <a:p>
            <a:r>
              <a:rPr lang="en-US" dirty="0"/>
              <a:t>This is both semantic and presentational</a:t>
            </a:r>
            <a:endParaRPr lang="bg-BG" dirty="0"/>
          </a:p>
          <a:p>
            <a:pPr lvl="1"/>
            <a:r>
              <a:rPr lang="en-US" dirty="0"/>
              <a:t>People know what paragraphs are and browsers know how to display them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Semantic HTML?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2766000" y="2618999"/>
            <a:ext cx="480238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Some random text...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0D69C6F-3701-4277-BA1B-A7A7D3D2FA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1D380CCC-B69B-4CA2-8FE0-BE2C8553ABA0}"/>
              </a:ext>
            </a:extLst>
          </p:cNvPr>
          <p:cNvSpPr/>
          <p:nvPr/>
        </p:nvSpPr>
        <p:spPr bwMode="auto">
          <a:xfrm>
            <a:off x="8497369" y="2215400"/>
            <a:ext cx="2850216" cy="1394637"/>
          </a:xfrm>
          <a:prstGeom prst="wedgeRoundRectCallout">
            <a:avLst>
              <a:gd name="adj1" fmla="val -83322"/>
              <a:gd name="adj2" fmla="val 13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Indicates that the enclosed text is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paragraph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831A6D8-6868-4C8D-8E80-3079EE45B8E8}"/>
              </a:ext>
            </a:extLst>
          </p:cNvPr>
          <p:cNvSpPr txBox="1"/>
          <p:nvPr/>
        </p:nvSpPr>
        <p:spPr>
          <a:xfrm>
            <a:off x="2766890" y="5762624"/>
            <a:ext cx="6263252" cy="6488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© 2021 by ABC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C691D11-451D-468B-861E-A5042B5CC7C3}"/>
              </a:ext>
            </a:extLst>
          </p:cNvPr>
          <p:cNvSpPr/>
          <p:nvPr/>
        </p:nvSpPr>
        <p:spPr bwMode="auto">
          <a:xfrm>
            <a:off x="9617444" y="5284362"/>
            <a:ext cx="1709555" cy="904990"/>
          </a:xfrm>
          <a:prstGeom prst="wedgeRoundRectCallout">
            <a:avLst>
              <a:gd name="adj1" fmla="val -83240"/>
              <a:gd name="adj2" fmla="val 354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This holds a 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footer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1000" y="1121143"/>
            <a:ext cx="9724234" cy="5546589"/>
          </a:xfrm>
        </p:spPr>
        <p:txBody>
          <a:bodyPr/>
          <a:lstStyle/>
          <a:p>
            <a:r>
              <a:rPr lang="en-US" dirty="0"/>
              <a:t>Provides an </a:t>
            </a:r>
            <a:r>
              <a:rPr lang="en-US" b="1" dirty="0">
                <a:solidFill>
                  <a:schemeClr val="bg1"/>
                </a:solidFill>
              </a:rPr>
              <a:t>additional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about that document, which </a:t>
            </a:r>
            <a:r>
              <a:rPr lang="en-US" b="1" dirty="0">
                <a:solidFill>
                  <a:schemeClr val="bg1"/>
                </a:solidFill>
              </a:rPr>
              <a:t>aids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r>
              <a:rPr lang="en-US" dirty="0"/>
              <a:t>Semantic tags make it </a:t>
            </a:r>
            <a:r>
              <a:rPr lang="en-US" b="1" dirty="0">
                <a:solidFill>
                  <a:schemeClr val="bg1"/>
                </a:solidFill>
              </a:rPr>
              <a:t>clear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browser</a:t>
            </a:r>
            <a:r>
              <a:rPr lang="en-US" dirty="0"/>
              <a:t> what the </a:t>
            </a:r>
            <a:r>
              <a:rPr lang="en-US" b="1" dirty="0">
                <a:solidFill>
                  <a:schemeClr val="bg1"/>
                </a:solidFill>
              </a:rPr>
              <a:t>meaning</a:t>
            </a:r>
            <a:r>
              <a:rPr lang="en-US" dirty="0"/>
              <a:t> of a page and its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This clarity is also </a:t>
            </a:r>
            <a:r>
              <a:rPr lang="en-US" b="1" dirty="0">
                <a:solidFill>
                  <a:schemeClr val="bg1"/>
                </a:solidFill>
              </a:rPr>
              <a:t>communicated</a:t>
            </a:r>
            <a:r>
              <a:rPr lang="en-US" dirty="0"/>
              <a:t> with search engines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Importance of Semantic HTML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254D0C-35E4-45D6-8DE9-CD78651969A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722D4-4BF5-4A44-BC30-E36502D88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35" y="1179000"/>
            <a:ext cx="2866729" cy="2866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3C75D0-53B7-4A4C-A66D-A85D6BE6904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HTML Semantic Tags</a:t>
            </a:r>
          </a:p>
        </p:txBody>
      </p:sp>
    </p:spTree>
    <p:extLst>
      <p:ext uri="{BB962C8B-B14F-4D97-AF65-F5344CB8AC3E}">
        <p14:creationId xmlns:p14="http://schemas.microsoft.com/office/powerpoint/2010/main" val="367709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</a:t>
            </a:r>
            <a:r>
              <a:rPr lang="en-US" b="1" dirty="0">
                <a:solidFill>
                  <a:schemeClr val="bg1"/>
                </a:solidFill>
              </a:rPr>
              <a:t>introductory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may contain:</a:t>
            </a:r>
          </a:p>
          <a:p>
            <a:pPr lvl="1"/>
            <a:r>
              <a:rPr lang="en-US" dirty="0"/>
              <a:t>headings</a:t>
            </a:r>
          </a:p>
          <a:p>
            <a:pPr lvl="1"/>
            <a:r>
              <a:rPr lang="en-US" dirty="0"/>
              <a:t>logo</a:t>
            </a:r>
          </a:p>
          <a:p>
            <a:pPr lvl="1"/>
            <a:r>
              <a:rPr lang="en-US" dirty="0"/>
              <a:t>search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&lt;Header&gt;&lt;/header&gt;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6FD569BA-B095-4383-ABB7-302EE7CE8920}"/>
              </a:ext>
            </a:extLst>
          </p:cNvPr>
          <p:cNvSpPr txBox="1"/>
          <p:nvPr/>
        </p:nvSpPr>
        <p:spPr>
          <a:xfrm>
            <a:off x="561000" y="1854000"/>
            <a:ext cx="39150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Welcome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534B0B7-CB61-4DC1-9EB4-EC3EC18CEDC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0E72A1-01C1-4F1A-9FDD-1FAE0BA5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00" y="2439258"/>
            <a:ext cx="6724059" cy="399809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1C8F5351-9BF8-4BF2-B668-7C35A32FD061}"/>
              </a:ext>
            </a:extLst>
          </p:cNvPr>
          <p:cNvSpPr/>
          <p:nvPr/>
        </p:nvSpPr>
        <p:spPr bwMode="auto">
          <a:xfrm>
            <a:off x="7805556" y="2051389"/>
            <a:ext cx="1714849" cy="617560"/>
          </a:xfrm>
          <a:prstGeom prst="wedgeRoundRectCallout">
            <a:avLst>
              <a:gd name="adj1" fmla="val -80030"/>
              <a:gd name="adj2" fmla="val 614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Defines a set of </a:t>
            </a:r>
            <a:r>
              <a:rPr lang="en-GB" b="1" dirty="0">
                <a:solidFill>
                  <a:schemeClr val="bg1"/>
                </a:solidFill>
              </a:rPr>
              <a:t>navigation links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&lt;Nav&gt;&lt;/nav&gt;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53413F7-4CAD-4DF4-B9DD-70FE73C8BA3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86E0650-1E51-4EAB-BA09-8A82380A1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7" y="2029100"/>
            <a:ext cx="9074666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&lt;nav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"leftmenu"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"/home"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Home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"/tasks"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800000"/>
                </a:solidFill>
              </a:rPr>
              <a:t>Task Board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"/create"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Create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"/search"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</a:rPr>
              <a:t>Search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446206C-0F87-41F2-BD11-B5582FF79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53"/>
          <a:stretch/>
        </p:blipFill>
        <p:spPr>
          <a:xfrm>
            <a:off x="7715580" y="2336327"/>
            <a:ext cx="4062383" cy="4090784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8DF8765A-9C73-40C6-A443-E23A28069DF7}"/>
              </a:ext>
            </a:extLst>
          </p:cNvPr>
          <p:cNvSpPr/>
          <p:nvPr/>
        </p:nvSpPr>
        <p:spPr bwMode="auto">
          <a:xfrm>
            <a:off x="6135694" y="4418743"/>
            <a:ext cx="1264966" cy="617560"/>
          </a:xfrm>
          <a:prstGeom prst="wedgeRoundRectCallout">
            <a:avLst>
              <a:gd name="adj1" fmla="val 86533"/>
              <a:gd name="adj2" fmla="val -797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&lt;nav&gt;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60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/>
              <a:t>holds the main content of a document </a:t>
            </a:r>
          </a:p>
          <a:p>
            <a:pPr lvl="1"/>
            <a:r>
              <a:rPr lang="en-US" sz="3400" dirty="0"/>
              <a:t>Helps crawlers</a:t>
            </a:r>
          </a:p>
          <a:p>
            <a:pPr lvl="1"/>
            <a:r>
              <a:rPr lang="en-US" sz="3400" dirty="0"/>
              <a:t>There must not be more than one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&lt;main&gt;</a:t>
            </a:r>
            <a:r>
              <a:rPr lang="en-US" sz="3400" dirty="0"/>
              <a:t> element in a document</a:t>
            </a:r>
          </a:p>
          <a:p>
            <a:pPr lvl="1"/>
            <a:r>
              <a:rPr lang="en-US" sz="3400" dirty="0"/>
              <a:t>Wrap the most important information in the body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&lt;Main&gt;&lt;/main&gt;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1CBDEBC-9310-411E-83B3-0B52F7529C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8E50A3-8CC2-4D07-97A3-C0A19590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36" y="1404528"/>
            <a:ext cx="5143760" cy="5186506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AD0416F-346E-42D1-B65D-00701CCEE6B0}"/>
              </a:ext>
            </a:extLst>
          </p:cNvPr>
          <p:cNvSpPr/>
          <p:nvPr/>
        </p:nvSpPr>
        <p:spPr bwMode="auto">
          <a:xfrm>
            <a:off x="10189935" y="1615750"/>
            <a:ext cx="1439625" cy="617560"/>
          </a:xfrm>
          <a:prstGeom prst="wedgeRoundRectCallout">
            <a:avLst>
              <a:gd name="adj1" fmla="val -52381"/>
              <a:gd name="adj2" fmla="val 1258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&lt;main&gt;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left / right navigation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&lt;Aside&gt;&lt;/aside&gt;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0D0C7BA-48B2-4DCC-B896-E128D7728C5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450B1EB-2647-4300-8742-9F38AAC0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88" y="1854411"/>
            <a:ext cx="8322832" cy="304619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Recent posts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Our Response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Her Story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Greatest Challenges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&lt;/aside&gt;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219BE3BA-DD0B-4B43-966E-8FE9735E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60" y="4221089"/>
            <a:ext cx="8998781" cy="24091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3464AAD-ECDE-4E5E-9D09-5D8EEF1630EC}"/>
              </a:ext>
            </a:extLst>
          </p:cNvPr>
          <p:cNvSpPr/>
          <p:nvPr/>
        </p:nvSpPr>
        <p:spPr bwMode="auto">
          <a:xfrm>
            <a:off x="9065228" y="3501008"/>
            <a:ext cx="1295991" cy="517984"/>
          </a:xfrm>
          <a:prstGeom prst="wedgeRoundRectCallout">
            <a:avLst>
              <a:gd name="adj1" fmla="val 43026"/>
              <a:gd name="adj2" fmla="val 1160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&lt;aside&gt;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2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705598" cy="552876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GB" sz="3600" dirty="0"/>
              <a:t>A document / section footer</a:t>
            </a:r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pPr>
              <a:buClr>
                <a:schemeClr val="tx1"/>
              </a:buClr>
            </a:pPr>
            <a:endParaRPr lang="en-GB" sz="3600" dirty="0"/>
          </a:p>
          <a:p>
            <a:r>
              <a:rPr lang="en-US" dirty="0"/>
              <a:t>A footer typically contains:</a:t>
            </a:r>
          </a:p>
          <a:p>
            <a:pPr lvl="1"/>
            <a:r>
              <a:rPr lang="en-US" sz="3200" dirty="0"/>
              <a:t>Navigation links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Copyright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&lt;Footer&gt;&lt;/footer&gt;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B39CF0-F86E-438D-9061-7264F63CE1D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06C0D15-AE8E-4670-B161-F0F2A10E4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53" y="1955260"/>
            <a:ext cx="6073418" cy="241849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Posted by: Hege Refsnes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"someone@exam.uk"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2021 Task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Board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&amp;copy;copyright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&lt;/footer&gt;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8A71243-C515-4BC4-B554-1A774B3C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78" y="1481184"/>
            <a:ext cx="4850750" cy="4769225"/>
          </a:xfrm>
          <a:prstGeom prst="rect">
            <a:avLst/>
          </a:prstGeom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6438E024-59D7-43B4-957F-0A2823DB2A14}"/>
              </a:ext>
            </a:extLst>
          </p:cNvPr>
          <p:cNvSpPr/>
          <p:nvPr/>
        </p:nvSpPr>
        <p:spPr bwMode="auto">
          <a:xfrm>
            <a:off x="5106259" y="5375021"/>
            <a:ext cx="1484613" cy="572546"/>
          </a:xfrm>
          <a:prstGeom prst="wedgeRoundRectCallout">
            <a:avLst>
              <a:gd name="adj1" fmla="val 78847"/>
              <a:gd name="adj2" fmla="val 538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&lt;footer&gt;</a:t>
            </a:r>
          </a:p>
        </p:txBody>
      </p:sp>
    </p:spTree>
    <p:extLst>
      <p:ext uri="{BB962C8B-B14F-4D97-AF65-F5344CB8AC3E}">
        <p14:creationId xmlns:p14="http://schemas.microsoft.com/office/powerpoint/2010/main" val="23361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5212" y="1179576"/>
            <a:ext cx="11801576" cy="55690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b="1" dirty="0">
                <a:solidFill>
                  <a:schemeClr val="bg1"/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774" lvl="1" indent="0">
              <a:lnSpc>
                <a:spcPct val="100000"/>
              </a:lnSpc>
              <a:buNone/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599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091338" y="3577262"/>
            <a:ext cx="7618016" cy="136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&lt;p&gt;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2">
                    <a:lumMod val="75000"/>
                  </a:schemeClr>
                </a:solidFill>
                <a:effectLst/>
              </a:rPr>
              <a:t>  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&lt;b&gt;</a:t>
            </a:r>
            <a:r>
              <a:rPr lang="en-US" sz="2799" dirty="0">
                <a:solidFill>
                  <a:schemeClr val="tx1"/>
                </a:solidFill>
                <a:effectLst/>
              </a:rPr>
              <a:t>Document</a:t>
            </a:r>
            <a:r>
              <a:rPr lang="en-US" sz="2799" dirty="0">
                <a:solidFill>
                  <a:schemeClr val="accent1"/>
                </a:solidFill>
                <a:effectLst/>
              </a:rPr>
              <a:t>&lt;/b&gt; </a:t>
            </a:r>
            <a:r>
              <a:rPr lang="en-US" sz="2799" b="0" dirty="0">
                <a:solidFill>
                  <a:schemeClr val="tx1"/>
                </a:solidFill>
                <a:effectLst/>
              </a:rPr>
              <a:t>content goes here…</a:t>
            </a:r>
          </a:p>
          <a:p>
            <a:pPr indent="-252275">
              <a:lnSpc>
                <a:spcPct val="100000"/>
              </a:lnSpc>
            </a:pPr>
            <a:r>
              <a:rPr lang="en-US" sz="2799" dirty="0">
                <a:solidFill>
                  <a:schemeClr val="tx1"/>
                </a:solidFill>
                <a:effectLst/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82056" y="3163182"/>
            <a:ext cx="2209225" cy="609441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Opening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82056" y="4869208"/>
            <a:ext cx="2209225" cy="592749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Closing tag</a:t>
            </a:r>
            <a:endParaRPr lang="bg-BG" sz="2399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76" y="5716912"/>
            <a:ext cx="6094940" cy="841102"/>
          </a:xfrm>
          <a:prstGeom prst="roundRect">
            <a:avLst>
              <a:gd name="adj" fmla="val 5105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829" y="3330577"/>
            <a:ext cx="1677551" cy="65258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>
                <a:solidFill>
                  <a:srgbClr val="FFFFFF"/>
                </a:solidFill>
              </a:rPr>
              <a:t>Element</a:t>
            </a:r>
            <a:endParaRPr lang="bg-BG" sz="2399" b="1" dirty="0">
              <a:solidFill>
                <a:srgbClr val="FFFFFF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A3CE52B-154C-44DE-A6C4-6CA62D0DB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05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a standalone section</a:t>
            </a:r>
          </a:p>
          <a:p>
            <a:pPr lvl="1"/>
            <a:r>
              <a:rPr lang="en-US" dirty="0"/>
              <a:t>Typically followed by a heading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2779" lvl="1" indent="0">
              <a:buNone/>
            </a:pPr>
            <a:endParaRPr lang="en-US" dirty="0"/>
          </a:p>
          <a:p>
            <a:pPr>
              <a:spcBef>
                <a:spcPts val="2399"/>
              </a:spcBef>
            </a:pPr>
            <a:r>
              <a:rPr lang="en-GB" dirty="0"/>
              <a:t>Sections may have header,</a:t>
            </a:r>
            <a:br>
              <a:rPr lang="en-GB" dirty="0"/>
            </a:br>
            <a:r>
              <a:rPr lang="en-GB" dirty="0"/>
              <a:t>several articles, and footer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&lt;Section&gt;&lt;/section&gt;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80155AC-3D10-4CE0-BEFB-79D8537DB0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258F0E6-0A48-4891-B97F-8DD4F6CF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374" y="2672518"/>
            <a:ext cx="5295651" cy="19261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Heading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"bird.jpg"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&lt;/section&gt;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A7F6DE1-3CE8-4E21-89CF-DAE6C796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27" y="1831381"/>
            <a:ext cx="5295651" cy="3867468"/>
          </a:xfrm>
          <a:prstGeom prst="rect">
            <a:avLst/>
          </a:prstGeom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73458315-F9D4-4C47-806F-D0C75C7F27A6}"/>
              </a:ext>
            </a:extLst>
          </p:cNvPr>
          <p:cNvSpPr/>
          <p:nvPr/>
        </p:nvSpPr>
        <p:spPr bwMode="auto">
          <a:xfrm>
            <a:off x="6006025" y="3472691"/>
            <a:ext cx="1574590" cy="584848"/>
          </a:xfrm>
          <a:prstGeom prst="wedgeRoundRectCallout">
            <a:avLst>
              <a:gd name="adj1" fmla="val 74240"/>
              <a:gd name="adj2" fmla="val -310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885598" cy="55287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Represents a </a:t>
            </a:r>
            <a:r>
              <a:rPr lang="en-US" b="1" dirty="0">
                <a:solidFill>
                  <a:schemeClr val="bg1"/>
                </a:solidFill>
              </a:rPr>
              <a:t>self-contained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composition</a:t>
            </a:r>
            <a:r>
              <a:rPr lang="en-US" dirty="0"/>
              <a:t> in a document, page, application, or site</a:t>
            </a:r>
            <a:endParaRPr lang="bg-BG" dirty="0"/>
          </a:p>
          <a:p>
            <a:r>
              <a:rPr lang="en-US" dirty="0"/>
              <a:t>Intended to be </a:t>
            </a:r>
            <a:r>
              <a:rPr lang="en-US" b="1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distributable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reusable</a:t>
            </a:r>
            <a:r>
              <a:rPr lang="en-US" dirty="0"/>
              <a:t> 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Forum post</a:t>
            </a:r>
          </a:p>
          <a:p>
            <a:pPr lvl="1"/>
            <a:r>
              <a:rPr lang="en-US" dirty="0"/>
              <a:t>Magazine</a:t>
            </a:r>
          </a:p>
          <a:p>
            <a:pPr lvl="1"/>
            <a:r>
              <a:rPr lang="en-US" dirty="0"/>
              <a:t>Newspaper article</a:t>
            </a:r>
          </a:p>
          <a:p>
            <a:pPr lvl="1"/>
            <a:r>
              <a:rPr lang="en-US" dirty="0"/>
              <a:t>Blog entry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&lt;Article&gt;&lt;/article&gt;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4A9771A-386C-484B-B3EC-629C01CE2C9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085A869-C6BE-4052-AC92-A7AEE4009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450" y="1314552"/>
            <a:ext cx="3689039" cy="194464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6266" tIns="109699" rIns="146266" bIns="109699">
            <a:spAutoFit/>
          </a:bodyPr>
          <a:lstStyle/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Tips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&lt;p&gt;Tip #1 …&lt;/p&gt;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D1594C-1C6A-4FE2-B089-4FABB08E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587" y="3471904"/>
            <a:ext cx="4376571" cy="3196253"/>
          </a:xfrm>
          <a:prstGeom prst="rect">
            <a:avLst/>
          </a:prstGeom>
        </p:spPr>
      </p:pic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4964FB05-9F16-4BF2-AEE2-2924AE6A9EB5}"/>
              </a:ext>
            </a:extLst>
          </p:cNvPr>
          <p:cNvSpPr/>
          <p:nvPr/>
        </p:nvSpPr>
        <p:spPr bwMode="auto">
          <a:xfrm>
            <a:off x="8500227" y="5070030"/>
            <a:ext cx="1669861" cy="617560"/>
          </a:xfrm>
          <a:prstGeom prst="wedgeRoundRectCallout">
            <a:avLst>
              <a:gd name="adj1" fmla="val -90643"/>
              <a:gd name="adj2" fmla="val -348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0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 and Articles – Example</a:t>
            </a:r>
          </a:p>
        </p:txBody>
      </p:sp>
      <p:pic>
        <p:nvPicPr>
          <p:cNvPr id="5" name="Picture 2" descr="How To Make Guides (Collections of Content) in WordPress | CSS-Tricks">
            <a:extLst>
              <a:ext uri="{FF2B5EF4-FFF2-40B4-BE49-F238E27FC236}">
                <a16:creationId xmlns:a16="http://schemas.microsoft.com/office/drawing/2014/main" id="{BE9880AA-3E2B-4B63-A419-7BDD1F61C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6167" r="18448" b="19164"/>
          <a:stretch/>
        </p:blipFill>
        <p:spPr bwMode="auto">
          <a:xfrm>
            <a:off x="2513071" y="1269564"/>
            <a:ext cx="7906852" cy="4830003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276873" y="3672644"/>
            <a:ext cx="1495205" cy="617560"/>
          </a:xfrm>
          <a:prstGeom prst="wedgeRoundRectCallout">
            <a:avLst>
              <a:gd name="adj1" fmla="val 66385"/>
              <a:gd name="adj2" fmla="val 102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&lt;section&gt;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01365" y="1750808"/>
            <a:ext cx="1529847" cy="572572"/>
          </a:xfrm>
          <a:prstGeom prst="wedgeRoundRectCallout">
            <a:avLst>
              <a:gd name="adj1" fmla="val -71424"/>
              <a:gd name="adj2" fmla="val 5013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header&gt;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Double Brace 12"/>
          <p:cNvSpPr/>
          <p:nvPr/>
        </p:nvSpPr>
        <p:spPr>
          <a:xfrm>
            <a:off x="2051080" y="2055756"/>
            <a:ext cx="8813678" cy="4043810"/>
          </a:xfrm>
          <a:prstGeom prst="bracePair">
            <a:avLst>
              <a:gd name="adj" fmla="val 4322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F1DAE91D-96A5-4360-A2DF-FE23293E8FD0}"/>
              </a:ext>
            </a:extLst>
          </p:cNvPr>
          <p:cNvSpPr/>
          <p:nvPr/>
        </p:nvSpPr>
        <p:spPr bwMode="auto">
          <a:xfrm>
            <a:off x="7445650" y="4626472"/>
            <a:ext cx="1529847" cy="572572"/>
          </a:xfrm>
          <a:prstGeom prst="wedgeRoundRectCallout">
            <a:avLst>
              <a:gd name="adj1" fmla="val -66284"/>
              <a:gd name="adj2" fmla="val 295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article&gt;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7BE4F108-C4AE-468E-98C6-5186AC8556CC}"/>
              </a:ext>
            </a:extLst>
          </p:cNvPr>
          <p:cNvSpPr/>
          <p:nvPr/>
        </p:nvSpPr>
        <p:spPr bwMode="auto">
          <a:xfrm>
            <a:off x="8975496" y="2231529"/>
            <a:ext cx="1014932" cy="572572"/>
          </a:xfrm>
          <a:prstGeom prst="wedgeRoundRectCallout">
            <a:avLst>
              <a:gd name="adj1" fmla="val -95637"/>
              <a:gd name="adj2" fmla="val 2781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99D71641-760B-422F-BA70-CF1641431355}"/>
              </a:ext>
            </a:extLst>
          </p:cNvPr>
          <p:cNvSpPr/>
          <p:nvPr/>
        </p:nvSpPr>
        <p:spPr bwMode="auto">
          <a:xfrm>
            <a:off x="7040754" y="3632241"/>
            <a:ext cx="1014932" cy="572572"/>
          </a:xfrm>
          <a:prstGeom prst="wedgeRoundRectCallout">
            <a:avLst>
              <a:gd name="adj1" fmla="val -81109"/>
              <a:gd name="adj2" fmla="val 398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>
                <a:solidFill>
                  <a:schemeClr val="bg1">
                    <a:lumMod val="60000"/>
                    <a:lumOff val="40000"/>
                  </a:schemeClr>
                </a:solidFill>
              </a:rPr>
              <a:t>h1&gt;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D2EB241-177B-46CF-BAA3-61CC6EA5C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8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Represents self-contained content</a:t>
            </a:r>
          </a:p>
          <a:p>
            <a:r>
              <a:rPr lang="en-US" dirty="0"/>
              <a:t>Frequently with a caption </a:t>
            </a:r>
            <a:r>
              <a:rPr lang="en-US" b="1" dirty="0">
                <a:solidFill>
                  <a:schemeClr val="bg1"/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figcaption</a:t>
            </a:r>
            <a:r>
              <a:rPr lang="en-US" b="1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/>
              <a:t>Typically referenced as a single unit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&lt;Figure&gt;&lt;/figure&gt;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F321DDE-F726-4EFB-8923-FE334967A51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68B29A8-844C-489D-9DA5-65EC9D69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44" y="3290495"/>
            <a:ext cx="6880028" cy="310773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"pic_trulli.jpg"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"Trulli"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&lt;figcaption&gt;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  Fig.1 Trulli, Puglia, Italy.  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&lt;/figcaption&gt;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&lt;/figure&gt;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8EFE586E-4CFD-4B5C-A817-01D4F14C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009" y="2484248"/>
            <a:ext cx="4729774" cy="369922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41D454C3-0E96-4D50-BF64-D8E408ACD14B}"/>
              </a:ext>
            </a:extLst>
          </p:cNvPr>
          <p:cNvSpPr/>
          <p:nvPr/>
        </p:nvSpPr>
        <p:spPr bwMode="auto">
          <a:xfrm>
            <a:off x="5826070" y="3209316"/>
            <a:ext cx="1450216" cy="617560"/>
          </a:xfrm>
          <a:prstGeom prst="wedgeRoundRectCallout">
            <a:avLst>
              <a:gd name="adj1" fmla="val 68358"/>
              <a:gd name="adj2" fmla="val 317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&lt;figure&gt;</a:t>
            </a:r>
          </a:p>
        </p:txBody>
      </p:sp>
    </p:spTree>
    <p:extLst>
      <p:ext uri="{BB962C8B-B14F-4D97-AF65-F5344CB8AC3E}">
        <p14:creationId xmlns:p14="http://schemas.microsoft.com/office/powerpoint/2010/main" val="29375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6129001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US" dirty="0"/>
              <a:t> – additional details that the user can view or hide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– defines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bg1"/>
                </a:solidFill>
                <a:latin typeface="Consolas" panose="020B0609020204030204" pitchFamily="49" charset="0"/>
              </a:rPr>
              <a:t>&lt;details&gt;</a:t>
            </a:r>
            <a:r>
              <a:rPr lang="en-GB" dirty="0"/>
              <a:t> 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&lt;Details&gt; + &lt;Summary&gt;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78" y="4582819"/>
            <a:ext cx="7558031" cy="181540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&lt;summary&gt;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Some details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&lt;/summary&gt;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More info about the details.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&lt;/details&gt;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r="31636"/>
          <a:stretch/>
        </p:blipFill>
        <p:spPr>
          <a:xfrm>
            <a:off x="6446647" y="1277229"/>
            <a:ext cx="5308617" cy="364866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2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10000721" y="1709992"/>
            <a:ext cx="1880247" cy="617560"/>
          </a:xfrm>
          <a:prstGeom prst="wedgeRoundRectCallout">
            <a:avLst>
              <a:gd name="adj1" fmla="val -66100"/>
              <a:gd name="adj2" fmla="val 620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&lt;summary&gt;</a:t>
            </a:r>
          </a:p>
        </p:txBody>
      </p:sp>
      <p:sp>
        <p:nvSpPr>
          <p:cNvPr id="24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656376" y="3783790"/>
            <a:ext cx="1475353" cy="617560"/>
          </a:xfrm>
          <a:prstGeom prst="wedgeRoundRectCallout">
            <a:avLst>
              <a:gd name="adj1" fmla="val 46829"/>
              <a:gd name="adj2" fmla="val -1377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25" name="Double Brace 24"/>
          <p:cNvSpPr/>
          <p:nvPr/>
        </p:nvSpPr>
        <p:spPr>
          <a:xfrm>
            <a:off x="6131729" y="2327553"/>
            <a:ext cx="5938453" cy="1811807"/>
          </a:xfrm>
          <a:prstGeom prst="bracePair">
            <a:avLst>
              <a:gd name="adj" fmla="val 6705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921002" y="4880901"/>
            <a:ext cx="1475353" cy="617560"/>
          </a:xfrm>
          <a:prstGeom prst="wedgeRoundRectCallout">
            <a:avLst>
              <a:gd name="adj1" fmla="val -62105"/>
              <a:gd name="adj2" fmla="val -13535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&lt;details&gt; 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149377C-20BC-45B3-853A-F6F0E5ACC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4" grpId="0" animBg="1"/>
      <p:bldP spid="25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433663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&lt;time&gt;</a:t>
            </a:r>
            <a:r>
              <a:rPr lang="en-US" sz="3199" dirty="0"/>
              <a:t> – </a:t>
            </a:r>
            <a:r>
              <a:rPr lang="en-GB" sz="3199" dirty="0"/>
              <a:t>a human-readable time</a:t>
            </a:r>
          </a:p>
          <a:p>
            <a:pPr lvl="1">
              <a:buClr>
                <a:schemeClr val="tx1"/>
              </a:buClr>
            </a:pPr>
            <a:r>
              <a:rPr lang="en-US" sz="2799" dirty="0"/>
              <a:t>Search engines can produce smarter results</a:t>
            </a:r>
          </a:p>
          <a:p>
            <a:pPr lvl="1">
              <a:buClr>
                <a:schemeClr val="tx1"/>
              </a:buClr>
            </a:pPr>
            <a:endParaRPr lang="en-US" sz="2399" dirty="0"/>
          </a:p>
          <a:p>
            <a:pPr marL="442779" lvl="1" indent="0">
              <a:buClr>
                <a:schemeClr val="tx1"/>
              </a:buClr>
              <a:buNone/>
            </a:pPr>
            <a:endParaRPr lang="en-US" sz="900" dirty="0"/>
          </a:p>
          <a:p>
            <a:pPr>
              <a:spcBef>
                <a:spcPts val="1799"/>
              </a:spcBef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sz="3199" dirty="0"/>
              <a:t> – </a:t>
            </a:r>
            <a:r>
              <a:rPr lang="en-GB" sz="3199" dirty="0"/>
              <a:t>contact  information for site author / owner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&lt;Time&gt; + &lt;Address&gt;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4CD62-C417-4083-9C34-A3FA1B2E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4688673"/>
            <a:ext cx="6267935" cy="156925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"mailto:tony@gmail.com"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tony@gmail.com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&lt;/address&gt;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79D14-668D-4E49-AADF-A94FEE333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831" y="2484247"/>
            <a:ext cx="6267935" cy="83078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We open at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10:00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&lt;/time&gt;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every morning.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028" r="1734"/>
          <a:stretch/>
        </p:blipFill>
        <p:spPr>
          <a:xfrm>
            <a:off x="7602771" y="189844"/>
            <a:ext cx="4431682" cy="571351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00B3C9E6-B7B4-4511-8BF2-3AE2A1479E36}"/>
              </a:ext>
            </a:extLst>
          </p:cNvPr>
          <p:cNvSpPr/>
          <p:nvPr/>
        </p:nvSpPr>
        <p:spPr bwMode="auto">
          <a:xfrm>
            <a:off x="9825599" y="1196707"/>
            <a:ext cx="1610318" cy="617560"/>
          </a:xfrm>
          <a:prstGeom prst="wedgeRoundRectCallout">
            <a:avLst>
              <a:gd name="adj1" fmla="val -71592"/>
              <a:gd name="adj2" fmla="val 437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&lt;address&gt; 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E690CB59-896C-4FA2-A9B0-9C908CF7CA84}"/>
              </a:ext>
            </a:extLst>
          </p:cNvPr>
          <p:cNvSpPr/>
          <p:nvPr/>
        </p:nvSpPr>
        <p:spPr bwMode="auto">
          <a:xfrm>
            <a:off x="9020240" y="3037293"/>
            <a:ext cx="1160435" cy="617560"/>
          </a:xfrm>
          <a:prstGeom prst="wedgeRoundRectCallout">
            <a:avLst>
              <a:gd name="adj1" fmla="val 72803"/>
              <a:gd name="adj2" fmla="val 341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&lt;time&gt; 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EF8F43F-1654-4A8A-9C0D-617133BD6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8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574DF82B-0A64-45B1-A8BE-320E82CF003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Collect User Input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51722-A8AF-4744-8455-EDAEC29BE03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Forms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22DDE94-E919-46CA-9634-C1D6A9AD1D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CFCFDC-DE32-4FEF-8C2D-56130CCDF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35" y="1539493"/>
            <a:ext cx="2167530" cy="21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HTML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form</a:t>
            </a:r>
            <a:r>
              <a:rPr lang="en-US" sz="3600" dirty="0"/>
              <a:t> - a document section</a:t>
            </a:r>
          </a:p>
          <a:p>
            <a:pPr lvl="1"/>
            <a:r>
              <a:rPr lang="en-US" sz="3200" dirty="0"/>
              <a:t>Contains interactive controls for submitting information</a:t>
            </a:r>
          </a:p>
          <a:p>
            <a:pPr lvl="1"/>
            <a:r>
              <a:rPr lang="en-US" sz="3200" dirty="0"/>
              <a:t>Takes </a:t>
            </a:r>
            <a:r>
              <a:rPr lang="en-US" sz="3200" b="1" dirty="0">
                <a:solidFill>
                  <a:schemeClr val="bg1"/>
                </a:solidFill>
              </a:rPr>
              <a:t>input</a:t>
            </a:r>
            <a:r>
              <a:rPr lang="en-US" sz="3200" dirty="0"/>
              <a:t> from the site </a:t>
            </a:r>
            <a:r>
              <a:rPr lang="en-US" sz="3200" b="1" dirty="0">
                <a:solidFill>
                  <a:schemeClr val="bg1"/>
                </a:solidFill>
              </a:rPr>
              <a:t>visitor</a:t>
            </a:r>
            <a:r>
              <a:rPr lang="en-US" sz="3200" dirty="0"/>
              <a:t> and posts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BB0917C-BAAB-49AB-AAD0-A341FCC87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CBDAB228-039D-4061-BBBF-953E8FCAA531}"/>
              </a:ext>
            </a:extLst>
          </p:cNvPr>
          <p:cNvSpPr txBox="1"/>
          <p:nvPr/>
        </p:nvSpPr>
        <p:spPr>
          <a:xfrm>
            <a:off x="472009" y="3379969"/>
            <a:ext cx="7774878" cy="243341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First name: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"John"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&gt;&lt;br&gt;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2" descr="Filling out PDF Forms with PDFtk and PHP - SitePoint">
            <a:extLst>
              <a:ext uri="{FF2B5EF4-FFF2-40B4-BE49-F238E27FC236}">
                <a16:creationId xmlns:a16="http://schemas.microsoft.com/office/drawing/2014/main" id="{9505084B-EB7F-46A6-98D0-EAA782777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4448" y="3159073"/>
            <a:ext cx="3644050" cy="348209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E468A63-2408-4A80-9605-C875FF23203F}"/>
              </a:ext>
            </a:extLst>
          </p:cNvPr>
          <p:cNvSpPr/>
          <p:nvPr/>
        </p:nvSpPr>
        <p:spPr bwMode="auto">
          <a:xfrm>
            <a:off x="9857274" y="3338642"/>
            <a:ext cx="2079463" cy="854585"/>
          </a:xfrm>
          <a:prstGeom prst="wedgeRoundRectCallout">
            <a:avLst>
              <a:gd name="adj1" fmla="val -49307"/>
              <a:gd name="adj2" fmla="val 79674"/>
              <a:gd name="adj3" fmla="val 16667"/>
            </a:avLst>
          </a:prstGeom>
          <a:solidFill>
            <a:srgbClr val="4F6984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&lt;input </a:t>
            </a:r>
          </a:p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type="text"&gt;</a:t>
            </a:r>
          </a:p>
        </p:txBody>
      </p:sp>
    </p:spTree>
    <p:extLst>
      <p:ext uri="{BB962C8B-B14F-4D97-AF65-F5344CB8AC3E}">
        <p14:creationId xmlns:p14="http://schemas.microsoft.com/office/powerpoint/2010/main" val="30386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Action</a:t>
            </a:r>
            <a:r>
              <a:rPr lang="en-US" sz="3600" dirty="0"/>
              <a:t> - used to specify where the form data is to be sent to the server after submission of the form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Method</a:t>
            </a:r>
            <a:r>
              <a:rPr lang="en-US" sz="3600" dirty="0"/>
              <a:t> - The HTTP method that the browser uses to submit the form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POST </a:t>
            </a:r>
            <a:r>
              <a:rPr lang="en-US" sz="3199" dirty="0"/>
              <a:t> (hides posted form data)</a:t>
            </a:r>
            <a:endParaRPr lang="en-US" sz="32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GET</a:t>
            </a:r>
            <a:r>
              <a:rPr lang="en-US" sz="3200" dirty="0"/>
              <a:t> - Corresponds to </a:t>
            </a:r>
            <a:r>
              <a:rPr lang="en-US" sz="3200" b="1" dirty="0">
                <a:solidFill>
                  <a:schemeClr val="bg1"/>
                </a:solidFill>
              </a:rPr>
              <a:t>HTTP GET</a:t>
            </a:r>
            <a:r>
              <a:rPr lang="en-US" sz="3199" dirty="0"/>
              <a:t> (shows form data in the URL)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0787F08-19C2-44A1-B93D-789E5B786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4BD61A2A-8E81-4AA2-ADF1-6B8941C36787}"/>
              </a:ext>
            </a:extLst>
          </p:cNvPr>
          <p:cNvSpPr txBox="1"/>
          <p:nvPr/>
        </p:nvSpPr>
        <p:spPr>
          <a:xfrm>
            <a:off x="696000" y="2484000"/>
            <a:ext cx="6118406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75B1695-86BC-4F2D-A971-F086B16ABB54}"/>
              </a:ext>
            </a:extLst>
          </p:cNvPr>
          <p:cNvSpPr txBox="1"/>
          <p:nvPr/>
        </p:nvSpPr>
        <p:spPr>
          <a:xfrm>
            <a:off x="6096000" y="5921866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463DE92-0D5A-4485-BF8B-8731CF149F98}"/>
              </a:ext>
            </a:extLst>
          </p:cNvPr>
          <p:cNvSpPr txBox="1"/>
          <p:nvPr/>
        </p:nvSpPr>
        <p:spPr>
          <a:xfrm>
            <a:off x="694431" y="5920945"/>
            <a:ext cx="4453840" cy="58728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"POST"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… 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&lt;input&gt;</a:t>
            </a:r>
            <a:r>
              <a:rPr lang="en-US" sz="3199" b="1" dirty="0">
                <a:solidFill>
                  <a:schemeClr val="bg1"/>
                </a:solidFill>
              </a:rPr>
              <a:t> </a:t>
            </a:r>
            <a:r>
              <a:rPr lang="en-US" dirty="0"/>
              <a:t>element is the most important form element</a:t>
            </a:r>
          </a:p>
          <a:p>
            <a:pPr>
              <a:buClr>
                <a:schemeClr val="tx1"/>
              </a:buClr>
            </a:pPr>
            <a:r>
              <a:rPr lang="en-US" dirty="0"/>
              <a:t>It can be displayed in several ways, depending on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attribute: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text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number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password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email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search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71" y="3634747"/>
            <a:ext cx="6045921" cy="212184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2521089-EAC7-43AE-B2CD-F3FC22CF6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64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263352" y="1140954"/>
            <a:ext cx="11593288" cy="5672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599" dirty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Example&lt;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/title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/head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&gt;Hello HTML!&lt;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/h1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/strong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&gt;. Visit the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a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    courses"&gt;SoftUni HTML course to learn</a:t>
            </a: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more.&lt;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/a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/p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599" noProof="1">
                <a:solidFill>
                  <a:schemeClr val="bg1"/>
                </a:solidFill>
                <a:effectLst/>
                <a:latin typeface="Consolas" pitchFamily="49" charset="0"/>
                <a:cs typeface="Consolas" pitchFamily="49" charset="0"/>
              </a:rPr>
              <a:t>/html</a:t>
            </a:r>
            <a:r>
              <a:rPr lang="en-US" sz="2599" noProof="1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30" y="1449516"/>
            <a:ext cx="5203338" cy="26093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FC67B50-F19F-4F5E-BAB6-FD721EC37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65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 txBox="1">
            <a:spLocks/>
          </p:cNvSpPr>
          <p:nvPr/>
        </p:nvSpPr>
        <p:spPr>
          <a:xfrm>
            <a:off x="6096000" y="1196707"/>
            <a:ext cx="5904060" cy="5527326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submit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button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file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  <a:endParaRPr lang="bg-BG" sz="2799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904060" cy="5527326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checkbox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radio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&lt;input type=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  <a:r>
              <a:rPr lang="en-US" sz="2799" b="1" dirty="0">
                <a:latin typeface="Consolas" panose="020B0609020204030204" pitchFamily="49" charset="0"/>
              </a:rPr>
              <a:t>range</a:t>
            </a:r>
            <a:r>
              <a:rPr lang="en-GB" sz="2799" b="1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marL="442779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bg-BG" sz="2799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08" y="3130773"/>
            <a:ext cx="7988166" cy="331244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578954" y="2955062"/>
            <a:ext cx="2487281" cy="536251"/>
          </a:xfrm>
          <a:prstGeom prst="wedgeRoundRectCallout">
            <a:avLst>
              <a:gd name="adj1" fmla="val -63586"/>
              <a:gd name="adj2" fmla="val 477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checkbox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62502" y="3619693"/>
            <a:ext cx="2032327" cy="439145"/>
          </a:xfrm>
          <a:prstGeom prst="wedgeRoundRectCallout">
            <a:avLst>
              <a:gd name="adj1" fmla="val -68785"/>
              <a:gd name="adj2" fmla="val 384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9066233" y="4219318"/>
            <a:ext cx="2040910" cy="439145"/>
          </a:xfrm>
          <a:prstGeom prst="wedgeRoundRectCallout">
            <a:avLst>
              <a:gd name="adj1" fmla="val -71993"/>
              <a:gd name="adj2" fmla="val 330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382788" y="4832047"/>
            <a:ext cx="2158824" cy="439145"/>
          </a:xfrm>
          <a:prstGeom prst="wedgeRoundRectCallout">
            <a:avLst>
              <a:gd name="adj1" fmla="val -138156"/>
              <a:gd name="adj2" fmla="val 179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submit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5416552"/>
            <a:ext cx="2332764" cy="439145"/>
          </a:xfrm>
          <a:prstGeom prst="wedgeRoundRectCallout">
            <a:avLst>
              <a:gd name="adj1" fmla="val -74561"/>
              <a:gd name="adj2" fmla="val 12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button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208848" y="6004072"/>
            <a:ext cx="2332764" cy="439145"/>
          </a:xfrm>
          <a:prstGeom prst="wedgeRoundRectCallout">
            <a:avLst>
              <a:gd name="adj1" fmla="val -96874"/>
              <a:gd name="adj2" fmla="val -129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file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5C4413D-EF0B-41BD-A33D-344737A1D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 – Example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607431" y="1449517"/>
            <a:ext cx="10977141" cy="24334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"/register.php"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"get"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Female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"female"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How Make Registration Form In PHP Using MySQL Database Conn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442" y="414881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8" y="4524671"/>
            <a:ext cx="2069460" cy="513269"/>
          </a:xfrm>
          <a:prstGeom prst="wedgeRoundRectCallout">
            <a:avLst>
              <a:gd name="adj1" fmla="val -65793"/>
              <a:gd name="adj2" fmla="val 540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2"/>
                </a:solidFill>
              </a:rPr>
              <a:t>type="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radio</a:t>
            </a:r>
            <a:r>
              <a:rPr lang="en-US" sz="2399" b="1" dirty="0">
                <a:solidFill>
                  <a:schemeClr val="bg2"/>
                </a:solidFill>
              </a:rPr>
              <a:t>"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9AECF2D-3818-44CC-8778-CE669E931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5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DB40F-8B10-4D00-BF37-5F88AE5EE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input </a:t>
            </a:r>
            <a:r>
              <a:rPr lang="en-US" b="1" dirty="0"/>
              <a:t>validation</a:t>
            </a:r>
            <a:r>
              <a:rPr lang="en-US" dirty="0"/>
              <a:t> is done automatically by the browser based on </a:t>
            </a:r>
            <a:r>
              <a:rPr lang="en-US" b="1" dirty="0">
                <a:solidFill>
                  <a:schemeClr val="bg1"/>
                </a:solidFill>
              </a:rPr>
              <a:t>special attributes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The validation only </a:t>
            </a:r>
            <a:r>
              <a:rPr lang="en-US" b="1" dirty="0">
                <a:solidFill>
                  <a:schemeClr val="bg1"/>
                </a:solidFill>
              </a:rPr>
              <a:t>occurs</a:t>
            </a:r>
            <a:r>
              <a:rPr lang="en-US" dirty="0"/>
              <a:t> when attempting to </a:t>
            </a:r>
            <a:r>
              <a:rPr lang="en-US" b="1" dirty="0">
                <a:solidFill>
                  <a:schemeClr val="bg1"/>
                </a:solidFill>
              </a:rPr>
              <a:t>submit</a:t>
            </a:r>
            <a:r>
              <a:rPr lang="en-US" dirty="0"/>
              <a:t> the form</a:t>
            </a:r>
          </a:p>
          <a:p>
            <a:r>
              <a:rPr lang="en-US" dirty="0"/>
              <a:t>Inputs which are </a:t>
            </a: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read-only</a:t>
            </a:r>
            <a:r>
              <a:rPr lang="en-US" dirty="0"/>
              <a:t> will not trigger validation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583900-4267-4F6D-A6B0-605B037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C7921FC-5199-4024-8D79-CF90DE91DED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E80F194-3841-462D-999D-BEC1A7BBA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12" y="2726103"/>
            <a:ext cx="4363863" cy="9538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b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Arrow: Right 1">
            <a:extLst>
              <a:ext uri="{FF2B5EF4-FFF2-40B4-BE49-F238E27FC236}">
                <a16:creationId xmlns:a16="http://schemas.microsoft.com/office/drawing/2014/main" id="{86F0ADB0-4B57-43E2-AF01-7BD31ACDE9FF}"/>
              </a:ext>
            </a:extLst>
          </p:cNvPr>
          <p:cNvSpPr/>
          <p:nvPr/>
        </p:nvSpPr>
        <p:spPr bwMode="auto">
          <a:xfrm>
            <a:off x="5443294" y="3045572"/>
            <a:ext cx="674824" cy="314918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Form Validation Part 1: Constraint Validation in HTML | CSS-Tricks">
            <a:extLst>
              <a:ext uri="{FF2B5EF4-FFF2-40B4-BE49-F238E27FC236}">
                <a16:creationId xmlns:a16="http://schemas.microsoft.com/office/drawing/2014/main" id="{FB7D980E-3B89-4FD1-B397-908B576E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84" y="2032310"/>
            <a:ext cx="4742015" cy="2341444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Email – simple validation for emails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URL – validation for URL addresses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Telephone – validation for phone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Fields – Examples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3242" y="1895620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"email"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3242" y="3381836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url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3242" y="4885138"/>
            <a:ext cx="7719721" cy="52308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tel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</a:t>
            </a:r>
            <a:r>
              <a:rPr lang="en-GB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7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45702" y="1693046"/>
            <a:ext cx="3208798" cy="92823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5702" y="3114083"/>
            <a:ext cx="3208798" cy="1048715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6022" y="4893892"/>
            <a:ext cx="2668253" cy="514592"/>
          </a:xfrm>
          <a:prstGeom prst="roundRect">
            <a:avLst>
              <a:gd name="adj" fmla="val 2980"/>
            </a:avLst>
          </a:prstGeom>
          <a:ln>
            <a:solidFill>
              <a:schemeClr val="tx1"/>
            </a:solidFill>
          </a:ln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260FCFE8-FEC4-482A-B768-C7EB612E8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679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6308" y="1269001"/>
            <a:ext cx="11700000" cy="53865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value</a:t>
            </a:r>
            <a:r>
              <a:rPr lang="en-US" dirty="0"/>
              <a:t> - specifies the initial value for an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</a:t>
            </a:r>
            <a:r>
              <a:rPr lang="en-US" dirty="0"/>
              <a:t> - specifies the name of the input element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placeholder</a:t>
            </a:r>
            <a:r>
              <a:rPr lang="en-US" dirty="0"/>
              <a:t> - specifies a hint that describes the expected value of the input field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- the field must be filled out before submitting the form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autofocus</a:t>
            </a:r>
            <a:r>
              <a:rPr lang="en-US" dirty="0"/>
              <a:t> - the input should automatically get focus when the page load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disabled</a:t>
            </a:r>
            <a:r>
              <a:rPr lang="en-US" dirty="0"/>
              <a:t> - specifies that the input field is disabled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min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max</a:t>
            </a:r>
            <a:r>
              <a:rPr lang="en-US" dirty="0"/>
              <a:t> - specify the minimum and maximum values</a:t>
            </a:r>
          </a:p>
          <a:p>
            <a:pPr lvl="2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Input Attributes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7BC9C8-C89E-46C3-8771-66EB4160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1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0802" y="1457187"/>
            <a:ext cx="10970396" cy="147694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Email Address: 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size="48" 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"email"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29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999" b="1" dirty="0">
                <a:solidFill>
                  <a:srgbClr val="0000FF"/>
                </a:solidFill>
                <a:latin typeface="Consolas" panose="020B0609020204030204" pitchFamily="49" charset="0"/>
              </a:rPr>
              <a:t>"true"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autofocus</a:t>
            </a:r>
            <a:b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999" b="1" noProof="1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US" sz="29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999" b="1" noProof="1">
                <a:solidFill>
                  <a:srgbClr val="0070C0"/>
                </a:solidFill>
                <a:latin typeface="Consolas" panose="020B0609020204030204" pitchFamily="49" charset="0"/>
              </a:rPr>
              <a:t>"Enter a valid email address"</a:t>
            </a:r>
            <a:r>
              <a:rPr lang="en-US" sz="2999" b="1" noProof="1">
                <a:solidFill>
                  <a:srgbClr val="800000"/>
                </a:solidFill>
                <a:latin typeface="Consolas" panose="020B0609020204030204" pitchFamily="49" charset="0"/>
              </a:rPr>
              <a:t> &gt;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898724" y="4792541"/>
            <a:ext cx="7809556" cy="1390482"/>
            <a:chOff x="1679154" y="4784486"/>
            <a:chExt cx="7811590" cy="139084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154" y="4784486"/>
              <a:ext cx="7811590" cy="13908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472" y="5874890"/>
              <a:ext cx="1777022" cy="300440"/>
            </a:xfrm>
            <a:prstGeom prst="rect">
              <a:avLst/>
            </a:prstGeom>
          </p:spPr>
        </p:pic>
      </p:grpSp>
      <p:sp>
        <p:nvSpPr>
          <p:cNvPr id="12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792300" y="5920884"/>
            <a:ext cx="1481444" cy="439145"/>
          </a:xfrm>
          <a:prstGeom prst="wedgeRoundRectCallout">
            <a:avLst>
              <a:gd name="adj1" fmla="val -72237"/>
              <a:gd name="adj2" fmla="val -27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required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3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7220707" y="4950346"/>
            <a:ext cx="1589586" cy="439145"/>
          </a:xfrm>
          <a:prstGeom prst="wedgeRoundRectCallout">
            <a:avLst>
              <a:gd name="adj1" fmla="val -83762"/>
              <a:gd name="adj2" fmla="val 75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autofocus</a:t>
            </a:r>
            <a:endParaRPr lang="en-US" sz="2399" b="1" dirty="0">
              <a:solidFill>
                <a:schemeClr val="bg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090" y="3429000"/>
            <a:ext cx="7800032" cy="1228576"/>
          </a:xfrm>
          <a:prstGeom prst="rect">
            <a:avLst/>
          </a:prstGeom>
        </p:spPr>
      </p:pic>
      <p:sp>
        <p:nvSpPr>
          <p:cNvPr id="1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6860801" y="3622846"/>
            <a:ext cx="1949492" cy="514462"/>
          </a:xfrm>
          <a:prstGeom prst="wedgeRoundRectCallout">
            <a:avLst>
              <a:gd name="adj1" fmla="val -74147"/>
              <a:gd name="adj2" fmla="val 57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placeholder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7935DFC-B4FA-4BAF-9188-D939A23DE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53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Label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&lt;label&gt;</a:t>
            </a:r>
            <a:r>
              <a:rPr lang="en-US" sz="3400" dirty="0"/>
              <a:t> - defines a label for the others forms elements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400" dirty="0"/>
              <a:t> attribute should be equal to 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en-US" sz="3400" dirty="0"/>
              <a:t> attribute of the related element to bind them together</a:t>
            </a:r>
          </a:p>
          <a:p>
            <a:pPr>
              <a:buClr>
                <a:schemeClr val="tx1"/>
              </a:buClr>
            </a:pPr>
            <a:endParaRPr lang="bg-BG" sz="3200" dirty="0"/>
          </a:p>
          <a:p>
            <a:pPr lvl="1">
              <a:buClr>
                <a:schemeClr val="tx1"/>
              </a:buClr>
            </a:pP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4F7D61F-E397-493D-BA8E-BEAE7CF63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4DA1B06F-FB74-44CB-BDDC-1A5FFBFAD22F}"/>
              </a:ext>
            </a:extLst>
          </p:cNvPr>
          <p:cNvSpPr txBox="1"/>
          <p:nvPr/>
        </p:nvSpPr>
        <p:spPr>
          <a:xfrm>
            <a:off x="472466" y="3375327"/>
            <a:ext cx="6253371" cy="2064174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Male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"radio"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"gender"</a:t>
            </a:r>
          </a:p>
          <a:p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"male"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How Make Registration Form In PHP Using MySQL Database Connection">
            <a:extLst>
              <a:ext uri="{FF2B5EF4-FFF2-40B4-BE49-F238E27FC236}">
                <a16:creationId xmlns:a16="http://schemas.microsoft.com/office/drawing/2014/main" id="{D7984440-2E83-416D-B8FE-8132519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22" y="3089884"/>
            <a:ext cx="4678781" cy="23553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B5F0A62C-514A-4406-AF02-FA29DED35CBE}"/>
              </a:ext>
            </a:extLst>
          </p:cNvPr>
          <p:cNvSpPr/>
          <p:nvPr/>
        </p:nvSpPr>
        <p:spPr bwMode="auto">
          <a:xfrm>
            <a:off x="9605088" y="3240362"/>
            <a:ext cx="1124707" cy="454298"/>
          </a:xfrm>
          <a:prstGeom prst="wedgeRoundRectCallout">
            <a:avLst>
              <a:gd name="adj1" fmla="val -90169"/>
              <a:gd name="adj2" fmla="val 839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label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6A70F346-598F-413E-96A7-304214CB1641}"/>
              </a:ext>
            </a:extLst>
          </p:cNvPr>
          <p:cNvSpPr/>
          <p:nvPr/>
        </p:nvSpPr>
        <p:spPr bwMode="auto">
          <a:xfrm>
            <a:off x="8697673" y="3913757"/>
            <a:ext cx="629836" cy="314918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9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Fieldset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used to group related data in a form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&lt;legend&gt;</a:t>
            </a:r>
            <a:r>
              <a:rPr lang="en-US" dirty="0"/>
              <a:t> - defines a caption for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fieldset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element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89D9EF2-2460-4A27-BF29-D6DA86D54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8380717A-A7EA-4ECA-9928-683E6A0E29F9}"/>
              </a:ext>
            </a:extLst>
          </p:cNvPr>
          <p:cNvSpPr txBox="1"/>
          <p:nvPr/>
        </p:nvSpPr>
        <p:spPr>
          <a:xfrm>
            <a:off x="562443" y="2574224"/>
            <a:ext cx="6928195" cy="39104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Customer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"fName"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"lName"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&lt;legend&gt;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Order Details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&lt;/legend&gt;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"quantity"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399" b="1" noProof="1">
                <a:solidFill>
                  <a:srgbClr val="0000FF"/>
                </a:solidFill>
                <a:latin typeface="Consolas" panose="020B0609020204030204" pitchFamily="49" charset="0"/>
              </a:rPr>
              <a:t>"remarks"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&gt;&lt;/textarea&gt;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3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80CAD12-6CB4-42D4-BEC3-CD3FCA053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43" y="2771975"/>
            <a:ext cx="3875596" cy="340131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206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and Range Fields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0443" y="1343859"/>
            <a:ext cx="11311114" cy="448211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&lt;fieldset&gt;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for="field_age"&gt;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Age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"number"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name="age" id="field_age"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"18"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"99"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"21"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spcBef>
                <a:spcPts val="12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&lt;label for="field_sat"&gt;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Satisfaction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</a:p>
          <a:p>
            <a:pPr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&lt;input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"range"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name="satisfaction"</a:t>
            </a:r>
            <a:b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"1"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"5"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7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"3"</a:t>
            </a:r>
            <a:b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799" b="1" noProof="1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id="field_sat"&gt; (1-5)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&lt;/fieldset&gt;</a:t>
            </a:r>
            <a:endParaRPr lang="en-US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48" y="4418743"/>
            <a:ext cx="5107634" cy="2254264"/>
          </a:xfrm>
          <a:prstGeom prst="rect">
            <a:avLst/>
          </a:prstGeom>
        </p:spPr>
      </p:pic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4976714" y="5251222"/>
            <a:ext cx="1235714" cy="568453"/>
          </a:xfrm>
          <a:prstGeom prst="wedgeRoundRectCallout">
            <a:avLst>
              <a:gd name="adj1" fmla="val 89388"/>
              <a:gd name="adj2" fmla="val -375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value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295E85EF-0BDF-4888-B4BD-370C34F71F57}"/>
              </a:ext>
            </a:extLst>
          </p:cNvPr>
          <p:cNvSpPr/>
          <p:nvPr/>
        </p:nvSpPr>
        <p:spPr bwMode="auto">
          <a:xfrm>
            <a:off x="8514671" y="4558556"/>
            <a:ext cx="1754543" cy="882347"/>
          </a:xfrm>
          <a:prstGeom prst="wedgeRoundRectCallout">
            <a:avLst>
              <a:gd name="adj1" fmla="val -91561"/>
              <a:gd name="adj2" fmla="val 388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min="18" max="99" </a:t>
            </a:r>
            <a:endParaRPr lang="en-US" sz="2399" b="1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5340766-BA17-4235-9A20-B3A0BDB35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01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Select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&lt;select&gt;</a:t>
            </a:r>
            <a:r>
              <a:rPr lang="en-US" sz="3400" dirty="0"/>
              <a:t> - defines a drop-down list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&lt;option&gt;</a:t>
            </a:r>
            <a:r>
              <a:rPr lang="en-US" sz="3400" dirty="0"/>
              <a:t> - defines an option that can be selected</a:t>
            </a:r>
            <a:endParaRPr lang="bg-BG" sz="3400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2E79E6F-065C-4C47-8A53-A51DB2B11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BB633BEB-9A12-4B95-93CA-8E44D44B1A9A}"/>
              </a:ext>
            </a:extLst>
          </p:cNvPr>
          <p:cNvSpPr txBox="1"/>
          <p:nvPr/>
        </p:nvSpPr>
        <p:spPr>
          <a:xfrm>
            <a:off x="624078" y="2767132"/>
            <a:ext cx="8291640" cy="354111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Size: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&lt;select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"size"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"39"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39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"40"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40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&lt;option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"41.5"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41.5 EU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&lt;/option&gt;</a:t>
            </a: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    …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&lt;/select&gt;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4EFD2371-D20F-44A6-84F8-0BD16F06B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" r="1788" b="200"/>
          <a:stretch/>
        </p:blipFill>
        <p:spPr>
          <a:xfrm>
            <a:off x="9740051" y="1312878"/>
            <a:ext cx="1446406" cy="526675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58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1AC752-79D6-412B-A3C1-3B8D1AEB1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welcome.html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bg1"/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strong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bg1"/>
                </a:solidFill>
              </a:rPr>
              <a:t>ZIP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Problem: Welcome 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66" y="1422891"/>
            <a:ext cx="5615281" cy="2815899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B91CDCA-7957-4D46-9254-B4AA890B4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60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textarea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- defines a multi-line input field</a:t>
            </a:r>
          </a:p>
          <a:p>
            <a:pPr>
              <a:buClr>
                <a:schemeClr val="tx1"/>
              </a:buClr>
            </a:pPr>
            <a:r>
              <a:rPr lang="en-US" dirty="0"/>
              <a:t>Attributes: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rows</a:t>
            </a:r>
            <a:r>
              <a:rPr lang="en-US" dirty="0"/>
              <a:t> - specifies the visible </a:t>
            </a:r>
            <a:r>
              <a:rPr lang="en-US" b="1" dirty="0">
                <a:solidFill>
                  <a:schemeClr val="bg1"/>
                </a:solidFill>
              </a:rPr>
              <a:t>number of lines</a:t>
            </a:r>
            <a:r>
              <a:rPr lang="en-US" dirty="0"/>
              <a:t> in a text area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cols</a:t>
            </a:r>
            <a:r>
              <a:rPr lang="en-US" dirty="0"/>
              <a:t> - specifies the </a:t>
            </a:r>
            <a:r>
              <a:rPr lang="en-US" b="1" dirty="0">
                <a:solidFill>
                  <a:schemeClr val="bg1"/>
                </a:solidFill>
              </a:rPr>
              <a:t>visible width </a:t>
            </a:r>
            <a:r>
              <a:rPr lang="en-US" dirty="0"/>
              <a:t>of a text area</a:t>
            </a:r>
            <a:endParaRPr lang="bg-BG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 Elements – Textarea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AA105C5-85CE-4C39-9BFF-9D80F4948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054746D3-EC20-4910-AC16-229A618C7634}"/>
              </a:ext>
            </a:extLst>
          </p:cNvPr>
          <p:cNvSpPr txBox="1"/>
          <p:nvPr/>
        </p:nvSpPr>
        <p:spPr>
          <a:xfrm>
            <a:off x="592637" y="3966196"/>
            <a:ext cx="6313152" cy="237187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26" tIns="107944" rIns="143926" bIns="107944" rtlCol="0">
            <a:spAutoFit/>
          </a:bodyPr>
          <a:lstStyle/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&lt;textarea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rows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"10"</a:t>
            </a:r>
            <a:r>
              <a:rPr lang="en-GB" sz="2799" b="1" noProof="1">
                <a:solidFill>
                  <a:srgbClr val="FF0000"/>
                </a:solidFill>
                <a:latin typeface="Consolas" panose="020B0609020204030204" pitchFamily="49" charset="0"/>
              </a:rPr>
              <a:t> cols</a:t>
            </a:r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799" b="1" noProof="1">
                <a:solidFill>
                  <a:srgbClr val="0000FF"/>
                </a:solidFill>
                <a:latin typeface="Consolas" panose="020B0609020204030204" pitchFamily="49" charset="0"/>
              </a:rPr>
              <a:t>"30"</a:t>
            </a:r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Text area is multi-line.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This is the second line.</a:t>
            </a:r>
          </a:p>
          <a:p>
            <a:r>
              <a:rPr lang="en-GB" sz="2799" b="1" noProof="1">
                <a:solidFill>
                  <a:srgbClr val="000000"/>
                </a:solidFill>
                <a:latin typeface="Consolas" panose="020B0609020204030204" pitchFamily="49" charset="0"/>
              </a:rPr>
              <a:t>Third line.</a:t>
            </a:r>
          </a:p>
          <a:p>
            <a:r>
              <a:rPr lang="en-GB" sz="27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&lt;/textarea&gt;</a:t>
            </a:r>
            <a:endParaRPr lang="en-GB" sz="2799" b="1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95EA4F3-F223-43E5-9C66-63977473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87" y="3966194"/>
            <a:ext cx="3902534" cy="235904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0BF8D17B-4470-4314-BB57-08964C11519D}"/>
              </a:ext>
            </a:extLst>
          </p:cNvPr>
          <p:cNvSpPr/>
          <p:nvPr/>
        </p:nvSpPr>
        <p:spPr bwMode="auto">
          <a:xfrm>
            <a:off x="10144946" y="3878884"/>
            <a:ext cx="1484613" cy="565905"/>
          </a:xfrm>
          <a:prstGeom prst="wedgeRoundRectCallout">
            <a:avLst>
              <a:gd name="adj1" fmla="val -72942"/>
              <a:gd name="adj2" fmla="val 647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textarea</a:t>
            </a:r>
            <a:endParaRPr lang="en-US" sz="2399" b="1" noProof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3" name="Rectangle 3"/>
          <p:cNvSpPr>
            <a:spLocks noGrp="1" noChangeArrowheads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/>
              <a:t>Submit</a:t>
            </a:r>
            <a:r>
              <a:rPr lang="en-US" dirty="0"/>
              <a:t> button – sends the form data to the server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b="1" dirty="0"/>
              <a:t>Reset</a:t>
            </a:r>
            <a:r>
              <a:rPr lang="en-US" dirty="0"/>
              <a:t> button – resets all form fields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  <a:p>
            <a:pPr>
              <a:spcBef>
                <a:spcPts val="1799"/>
              </a:spcBef>
              <a:spcAft>
                <a:spcPts val="300"/>
              </a:spcAft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&lt;button&gt;</a:t>
            </a:r>
            <a:r>
              <a:rPr lang="en-US" dirty="0"/>
              <a:t> tag defines a clickable button</a:t>
            </a:r>
          </a:p>
        </p:txBody>
      </p:sp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Elements – Buttons</a:t>
            </a:r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642155" y="3346281"/>
            <a:ext cx="7298362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"reset" 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2156" y="1976011"/>
            <a:ext cx="7298365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"submit"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"Apply Now"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84347" y="3297181"/>
            <a:ext cx="1185775" cy="581702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1318" y="1946350"/>
            <a:ext cx="1613690" cy="53789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5DCA95A5-BF19-4C75-8D08-7C71486A0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5" y="4806332"/>
            <a:ext cx="7298363" cy="46154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399" b="1" dirty="0">
                <a:solidFill>
                  <a:srgbClr val="0000FF"/>
                </a:solidFill>
                <a:latin typeface="Consolas" panose="020B0609020204030204" pitchFamily="49" charset="0"/>
              </a:rPr>
              <a:t>"button"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Click Me!</a:t>
            </a:r>
            <a:r>
              <a:rPr lang="en-GB" sz="2399" b="1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49AA8-6947-4419-9F75-F2394A4B38B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1282" y="4778648"/>
            <a:ext cx="1593727" cy="567766"/>
          </a:xfrm>
          <a:prstGeom prst="roundRect">
            <a:avLst>
              <a:gd name="adj" fmla="val 6205"/>
            </a:avLst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46AFD067-365A-4678-9309-857A453D4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8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4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525170" cy="5527326"/>
          </a:xfrm>
        </p:spPr>
        <p:txBody>
          <a:bodyPr/>
          <a:lstStyle/>
          <a:p>
            <a:r>
              <a:rPr lang="en-US" dirty="0"/>
              <a:t>Example of HTML form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https://codepen.io/snakov/pen/oNYQvpB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Form – Example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625F7-480A-40DC-B935-A44E9B77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25" y="1494505"/>
            <a:ext cx="5750111" cy="4987947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3DE234F-6A51-4210-A3B4-C911BBFB2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386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401FBD2-AF2A-4ECE-938F-0C55382D7C6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Arrange Data into Rows and Columns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2F184E-FCAE-4D51-866E-45058FDF7B9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Tables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921DFC1-27FF-4294-854F-6AC95B21B2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73</a:t>
            </a:fld>
            <a:endParaRPr lang="en-US" noProof="0" dirty="0"/>
          </a:p>
        </p:txBody>
      </p:sp>
      <p:pic>
        <p:nvPicPr>
          <p:cNvPr id="5" name="Картина 4" descr="data-table.png">
            <a:extLst>
              <a:ext uri="{FF2B5EF4-FFF2-40B4-BE49-F238E27FC236}">
                <a16:creationId xmlns:a16="http://schemas.microsoft.com/office/drawing/2014/main" id="{42930BC9-61C3-437B-B743-FD84138CB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953299" y="1494505"/>
            <a:ext cx="2285405" cy="22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HTML </a:t>
            </a:r>
            <a:r>
              <a:rPr lang="en-US" b="1" dirty="0">
                <a:solidFill>
                  <a:schemeClr val="bg1"/>
                </a:solidFill>
              </a:rPr>
              <a:t>table</a:t>
            </a:r>
            <a:r>
              <a:rPr lang="en-US" dirty="0"/>
              <a:t> is defined with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&lt;table&gt;</a:t>
            </a:r>
            <a:r>
              <a:rPr lang="en-US" dirty="0"/>
              <a:t> tag</a:t>
            </a:r>
          </a:p>
          <a:p>
            <a:r>
              <a:rPr lang="en-US" noProof="1"/>
              <a:t>Each table </a:t>
            </a:r>
            <a:r>
              <a:rPr lang="en-US" b="1" noProof="1">
                <a:solidFill>
                  <a:schemeClr val="bg1"/>
                </a:solidFill>
              </a:rPr>
              <a:t>row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b="1" noProof="1"/>
              <a:t> </a:t>
            </a:r>
            <a:r>
              <a:rPr lang="en-US" noProof="1"/>
              <a:t>tag</a:t>
            </a:r>
          </a:p>
          <a:p>
            <a:r>
              <a:rPr lang="en-US" noProof="1"/>
              <a:t>A table </a:t>
            </a:r>
            <a:r>
              <a:rPr lang="en-US" b="1" noProof="1">
                <a:solidFill>
                  <a:schemeClr val="bg1"/>
                </a:solidFill>
              </a:rPr>
              <a:t>cell</a:t>
            </a:r>
            <a:r>
              <a:rPr lang="en-US" noProof="1"/>
              <a:t> is defined with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noProof="1"/>
              <a:t> tag</a:t>
            </a:r>
            <a:endParaRPr lang="en-GB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HTML Tables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52F7663-5681-4F3F-8BF0-D526A9A2E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8B89597-E823-4D5A-8305-2A14E5F678CA}"/>
              </a:ext>
            </a:extLst>
          </p:cNvPr>
          <p:cNvSpPr txBox="1">
            <a:spLocks/>
          </p:cNvSpPr>
          <p:nvPr/>
        </p:nvSpPr>
        <p:spPr>
          <a:xfrm>
            <a:off x="611030" y="3339023"/>
            <a:ext cx="6114806" cy="317193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3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A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B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C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D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E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&lt;/td&gt;&lt;td&gt;</a:t>
            </a:r>
            <a:r>
              <a:rPr lang="en-GB" sz="2399" dirty="0">
                <a:solidFill>
                  <a:schemeClr val="accent6">
                    <a:lumMod val="10000"/>
                  </a:schemeClr>
                </a:solidFill>
                <a:effectLst/>
              </a:rPr>
              <a:t>F</a:t>
            </a:r>
            <a:r>
              <a:rPr lang="en-GB" sz="2399" dirty="0">
                <a:solidFill>
                  <a:srgbClr val="800000"/>
                </a:solidFill>
                <a:effectLst/>
              </a:rPr>
              <a:t>&lt;/td&gt;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r>
              <a:rPr lang="en-GB" sz="23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8D6E8-FA67-40EC-A8F0-9EDC5340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09" y="4013847"/>
            <a:ext cx="1942215" cy="18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2089" y="1195389"/>
            <a:ext cx="11814175" cy="5202237"/>
          </a:xfrm>
        </p:spPr>
        <p:txBody>
          <a:bodyPr/>
          <a:lstStyle/>
          <a:p>
            <a:r>
              <a:rPr lang="en-US" dirty="0"/>
              <a:t>There are three specific parts</a:t>
            </a:r>
            <a:br>
              <a:rPr lang="en-US" dirty="0"/>
            </a:br>
            <a:r>
              <a:rPr lang="en-US" dirty="0"/>
              <a:t>in every table: 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header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1"/>
            <a:r>
              <a:rPr lang="en-US" dirty="0"/>
              <a:t>Table </a:t>
            </a:r>
            <a:r>
              <a:rPr lang="en-US" b="1" dirty="0">
                <a:solidFill>
                  <a:schemeClr val="bg1"/>
                </a:solidFill>
              </a:rPr>
              <a:t>footer</a:t>
            </a:r>
          </a:p>
          <a:p>
            <a:r>
              <a:rPr lang="en-US" dirty="0"/>
              <a:t>Each table part holds rows </a:t>
            </a:r>
            <a:r>
              <a:rPr lang="en-US" sz="2800" dirty="0"/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&lt;tr&gt;</a:t>
            </a:r>
            <a:r>
              <a:rPr lang="en-US" sz="2800" dirty="0"/>
              <a:t>)</a:t>
            </a:r>
            <a:endParaRPr lang="en-US" sz="3200" dirty="0"/>
          </a:p>
          <a:p>
            <a:pPr lvl="1"/>
            <a:r>
              <a:rPr lang="en-US" dirty="0"/>
              <a:t>Rows hold cells </a:t>
            </a:r>
            <a:r>
              <a:rPr lang="en-US" sz="3200" dirty="0">
                <a:latin typeface="+mj-lt"/>
              </a:rPr>
              <a:t>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&lt;td&gt;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&lt;th&gt;</a:t>
            </a:r>
            <a:r>
              <a:rPr lang="en-US" sz="3200" dirty="0">
                <a:latin typeface="+mj-lt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51000" y="1473286"/>
            <a:ext cx="4745400" cy="3911428"/>
          </a:xfrm>
          <a:prstGeom prst="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rgbClr val="800000"/>
                </a:solidFill>
                <a:effectLst/>
              </a:rPr>
              <a:t>&lt;table&gt;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thead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Mark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&lt;td&gt;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5,75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&lt;/td&gt;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&lt;/tr&gt;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tbody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</a:rPr>
              <a:t>    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r>
              <a:rPr lang="en-GB" sz="2400" dirty="0">
                <a:solidFill>
                  <a:srgbClr val="000000"/>
                </a:solidFill>
                <a:effectLst/>
              </a:rPr>
              <a:t>…</a:t>
            </a:r>
            <a:r>
              <a:rPr lang="en-GB" sz="2400" dirty="0">
                <a:solidFill>
                  <a:srgbClr val="800000"/>
                </a:solidFill>
                <a:effectLst/>
              </a:rPr>
              <a:t>&lt;/</a:t>
            </a:r>
            <a:r>
              <a:rPr lang="en-GB" sz="2400" dirty="0" err="1">
                <a:solidFill>
                  <a:srgbClr val="800000"/>
                </a:solidFill>
                <a:effectLst/>
              </a:rPr>
              <a:t>tfoot</a:t>
            </a:r>
            <a:r>
              <a:rPr lang="en-GB" sz="2400" dirty="0">
                <a:solidFill>
                  <a:srgbClr val="800000"/>
                </a:solidFill>
                <a:effectLst/>
              </a:rPr>
              <a:t>&gt;</a:t>
            </a:r>
            <a:endParaRPr lang="en-GB" sz="2400" dirty="0">
              <a:solidFill>
                <a:srgbClr val="000000"/>
              </a:solidFill>
              <a:effectLst/>
            </a:endParaRPr>
          </a:p>
          <a:p>
            <a:r>
              <a:rPr lang="en-GB" sz="2400" dirty="0">
                <a:solidFill>
                  <a:srgbClr val="800000"/>
                </a:solidFill>
                <a:effectLst/>
              </a:rPr>
              <a:t>&lt;/table&gt;</a:t>
            </a:r>
            <a:endParaRPr lang="en-GB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B472E-CE61-4172-9A90-1E368FE38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Complete HTML Tables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6" y="2347743"/>
            <a:ext cx="3474689" cy="2326401"/>
          </a:xfrm>
          <a:prstGeom prst="rect">
            <a:avLst/>
          </a:prstGeom>
        </p:spPr>
      </p:pic>
      <p:sp>
        <p:nvSpPr>
          <p:cNvPr id="19" name="Text Placeholder 5"/>
          <p:cNvSpPr txBox="1">
            <a:spLocks/>
          </p:cNvSpPr>
          <p:nvPr/>
        </p:nvSpPr>
        <p:spPr>
          <a:xfrm>
            <a:off x="5691105" y="954645"/>
            <a:ext cx="5443582" cy="5724757"/>
          </a:xfrm>
          <a:prstGeom prst="roundRect">
            <a:avLst>
              <a:gd name="adj" fmla="val 596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91416" tIns="109699" rIns="91416" bIns="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&lt;table border="1"&gt;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&lt;thead&gt;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Original URL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&lt;th&gt;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&lt;/th&gt;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&lt;/thead&gt;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0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https://nakov.com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160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&lt;/tr&gt;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&lt;/tbody&gt;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chemeClr val="bg1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&lt;tfoot&gt;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Total visits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  &lt;td&gt;</a:t>
            </a:r>
            <a:r>
              <a:rPr lang="en-US" sz="2299" dirty="0">
                <a:solidFill>
                  <a:schemeClr val="accent6">
                    <a:lumMod val="10000"/>
                  </a:schemeClr>
                </a:solidFill>
                <a:effectLst/>
              </a:rPr>
              <a:t>289</a:t>
            </a:r>
            <a:r>
              <a:rPr lang="en-US" sz="2299" dirty="0">
                <a:solidFill>
                  <a:srgbClr val="800000"/>
                </a:solidFill>
                <a:effectLst/>
              </a:rPr>
              <a:t>&lt;/td&gt;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  &lt;/tr&gt;</a:t>
            </a: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  &lt;/tfoot&gt;</a:t>
            </a:r>
          </a:p>
          <a:p>
            <a:pPr>
              <a:lnSpc>
                <a:spcPct val="70000"/>
              </a:lnSpc>
            </a:pPr>
            <a:endParaRPr lang="en-US" sz="1200" dirty="0">
              <a:solidFill>
                <a:srgbClr val="800000"/>
              </a:solidFill>
              <a:effectLst/>
            </a:endParaRPr>
          </a:p>
          <a:p>
            <a:pPr>
              <a:lnSpc>
                <a:spcPct val="70000"/>
              </a:lnSpc>
            </a:pPr>
            <a:r>
              <a:rPr lang="en-US" sz="2299" dirty="0">
                <a:solidFill>
                  <a:srgbClr val="800000"/>
                </a:solidFill>
                <a:effectLst/>
              </a:rPr>
              <a:t>&lt;/table&gt;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051762" y="2347743"/>
            <a:ext cx="1856142" cy="271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0" idx="1"/>
          </p:cNvCxnSpPr>
          <p:nvPr/>
        </p:nvCxnSpPr>
        <p:spPr>
          <a:xfrm flipH="1" flipV="1">
            <a:off x="4033729" y="3077128"/>
            <a:ext cx="1874174" cy="689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1" idx="1"/>
          </p:cNvCxnSpPr>
          <p:nvPr/>
        </p:nvCxnSpPr>
        <p:spPr>
          <a:xfrm flipH="1" flipV="1">
            <a:off x="4051762" y="4508720"/>
            <a:ext cx="1856142" cy="1000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 bwMode="auto">
          <a:xfrm>
            <a:off x="5907904" y="1624617"/>
            <a:ext cx="4993699" cy="1579443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5907903" y="3248640"/>
            <a:ext cx="4975666" cy="1035139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5907904" y="4710606"/>
            <a:ext cx="4993699" cy="1597644"/>
          </a:xfrm>
          <a:prstGeom prst="roundRect">
            <a:avLst>
              <a:gd name="adj" fmla="val 2649"/>
            </a:avLst>
          </a:prstGeom>
          <a:noFill/>
          <a:ln w="285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8825F94-FD2D-4A4E-B9A7-3E51568BB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9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23BA6C-1B8A-4DF6-8F1D-BABD0D91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HTML table + CSS styles</a:t>
            </a:r>
          </a:p>
          <a:p>
            <a:pPr lvl="1"/>
            <a:r>
              <a:rPr lang="en-US" dirty="0">
                <a:hlinkClick r:id="rId2"/>
              </a:rPr>
              <a:t>https://codepen.io/snakov/pen/XWNyreJ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Complete HTML </a:t>
            </a:r>
            <a:r>
              <a:rPr lang="en-US" dirty="0"/>
              <a:t>Table – Example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07038-C153-4F6F-B952-2FDE708F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5" y="3578990"/>
            <a:ext cx="11247070" cy="2414343"/>
          </a:xfrm>
          <a:prstGeom prst="rect">
            <a:avLst/>
          </a:prstGeom>
        </p:spPr>
      </p:pic>
      <p:sp>
        <p:nvSpPr>
          <p:cNvPr id="5" name="Rounded Rectangular Callout 1">
            <a:extLst>
              <a:ext uri="{FF2B5EF4-FFF2-40B4-BE49-F238E27FC236}">
                <a16:creationId xmlns:a16="http://schemas.microsoft.com/office/drawing/2014/main" id="{8A75BCCA-CE6F-40A2-9651-7C94D1640EDF}"/>
              </a:ext>
            </a:extLst>
          </p:cNvPr>
          <p:cNvSpPr/>
          <p:nvPr/>
        </p:nvSpPr>
        <p:spPr bwMode="auto">
          <a:xfrm>
            <a:off x="1096863" y="2836952"/>
            <a:ext cx="1301107" cy="617560"/>
          </a:xfrm>
          <a:prstGeom prst="wedgeRoundRectCallout">
            <a:avLst>
              <a:gd name="adj1" fmla="val 32169"/>
              <a:gd name="adj2" fmla="val 979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&lt;table&gt;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ounded Rectangular Callout 1">
            <a:extLst>
              <a:ext uri="{FF2B5EF4-FFF2-40B4-BE49-F238E27FC236}">
                <a16:creationId xmlns:a16="http://schemas.microsoft.com/office/drawing/2014/main" id="{38D6D81D-BBC7-41D7-8991-A0A6CD009FF3}"/>
              </a:ext>
            </a:extLst>
          </p:cNvPr>
          <p:cNvSpPr/>
          <p:nvPr/>
        </p:nvSpPr>
        <p:spPr bwMode="auto">
          <a:xfrm>
            <a:off x="2811855" y="6117811"/>
            <a:ext cx="899766" cy="539859"/>
          </a:xfrm>
          <a:prstGeom prst="wedgeRoundRectCallout">
            <a:avLst>
              <a:gd name="adj1" fmla="val -47107"/>
              <a:gd name="adj2" fmla="val -1031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&lt;tr&gt;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ounded Rectangular Callout 1">
            <a:extLst>
              <a:ext uri="{FF2B5EF4-FFF2-40B4-BE49-F238E27FC236}">
                <a16:creationId xmlns:a16="http://schemas.microsoft.com/office/drawing/2014/main" id="{8719619B-0820-4E5A-AA7D-031BB03749B3}"/>
              </a:ext>
            </a:extLst>
          </p:cNvPr>
          <p:cNvSpPr/>
          <p:nvPr/>
        </p:nvSpPr>
        <p:spPr bwMode="auto">
          <a:xfrm>
            <a:off x="7473242" y="6038322"/>
            <a:ext cx="899766" cy="539859"/>
          </a:xfrm>
          <a:prstGeom prst="wedgeRoundRectCallout">
            <a:avLst>
              <a:gd name="adj1" fmla="val 100267"/>
              <a:gd name="adj2" fmla="val -973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&lt;td&gt;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ular Callout 1">
            <a:extLst>
              <a:ext uri="{FF2B5EF4-FFF2-40B4-BE49-F238E27FC236}">
                <a16:creationId xmlns:a16="http://schemas.microsoft.com/office/drawing/2014/main" id="{23CF91C6-23E4-4C7C-9C82-1E0BBD92BDCA}"/>
              </a:ext>
            </a:extLst>
          </p:cNvPr>
          <p:cNvSpPr/>
          <p:nvPr/>
        </p:nvSpPr>
        <p:spPr bwMode="auto">
          <a:xfrm>
            <a:off x="9335158" y="3009083"/>
            <a:ext cx="1452419" cy="539859"/>
          </a:xfrm>
          <a:prstGeom prst="wedgeRoundRectCallout">
            <a:avLst>
              <a:gd name="adj1" fmla="val -74973"/>
              <a:gd name="adj2" fmla="val 684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thead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2E5DD8-2DD7-4148-9377-AF6814D41032}"/>
              </a:ext>
            </a:extLst>
          </p:cNvPr>
          <p:cNvSpPr/>
          <p:nvPr/>
        </p:nvSpPr>
        <p:spPr bwMode="auto">
          <a:xfrm>
            <a:off x="505458" y="5328520"/>
            <a:ext cx="11193471" cy="639001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341B13-66B7-46FB-A902-48DC44D68731}"/>
              </a:ext>
            </a:extLst>
          </p:cNvPr>
          <p:cNvSpPr/>
          <p:nvPr/>
        </p:nvSpPr>
        <p:spPr bwMode="auto">
          <a:xfrm>
            <a:off x="7923127" y="5416133"/>
            <a:ext cx="2671703" cy="452064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95532-3EE6-4F54-8A19-944A549BA1EF}"/>
              </a:ext>
            </a:extLst>
          </p:cNvPr>
          <p:cNvSpPr/>
          <p:nvPr/>
        </p:nvSpPr>
        <p:spPr bwMode="auto">
          <a:xfrm>
            <a:off x="505458" y="3588820"/>
            <a:ext cx="11193471" cy="759035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91481D-C7B0-456A-9757-E71A5E59320F}"/>
              </a:ext>
            </a:extLst>
          </p:cNvPr>
          <p:cNvSpPr/>
          <p:nvPr/>
        </p:nvSpPr>
        <p:spPr bwMode="auto">
          <a:xfrm>
            <a:off x="3231602" y="3698930"/>
            <a:ext cx="4565476" cy="531218"/>
          </a:xfrm>
          <a:prstGeom prst="roundRect">
            <a:avLst>
              <a:gd name="adj" fmla="val 6031"/>
            </a:avLst>
          </a:prstGeom>
          <a:noFill/>
          <a:ln w="3810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">
            <a:extLst>
              <a:ext uri="{FF2B5EF4-FFF2-40B4-BE49-F238E27FC236}">
                <a16:creationId xmlns:a16="http://schemas.microsoft.com/office/drawing/2014/main" id="{0AD4C806-7A93-40FC-AF5C-0DC0349B88C1}"/>
              </a:ext>
            </a:extLst>
          </p:cNvPr>
          <p:cNvSpPr/>
          <p:nvPr/>
        </p:nvSpPr>
        <p:spPr bwMode="auto">
          <a:xfrm>
            <a:off x="5416680" y="2942628"/>
            <a:ext cx="899766" cy="539859"/>
          </a:xfrm>
          <a:prstGeom prst="wedgeRoundRectCallout">
            <a:avLst>
              <a:gd name="adj1" fmla="val -109776"/>
              <a:gd name="adj2" fmla="val 1075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2399" b="1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th</a:t>
            </a:r>
            <a:r>
              <a:rPr lang="en-US" sz="23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&gt;</a:t>
            </a:r>
            <a:endParaRPr lang="bg-BG" sz="2399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6824A3F-05F1-459D-A7AD-310AB0115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7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2" grpId="0" animBg="1"/>
      <p:bldP spid="12" grpId="0" animBg="1"/>
      <p:bldP spid="13" grpId="0" animBg="1"/>
      <p:bldP spid="14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298FB4-F8EF-4930-95C8-BC95402679EB}"/>
              </a:ext>
            </a:extLst>
          </p:cNvPr>
          <p:cNvSpPr/>
          <p:nvPr/>
        </p:nvSpPr>
        <p:spPr bwMode="auto">
          <a:xfrm>
            <a:off x="3486000" y="729000"/>
            <a:ext cx="5220000" cy="370582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0A5291-F0CB-4834-AD4C-71D04357642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CSS Font Properties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09D92-3F92-46F3-8F54-263007E46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00" y="1675949"/>
            <a:ext cx="6255000" cy="11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361000" y="1121143"/>
            <a:ext cx="9634234" cy="55465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Typography is the art and technique of arranging type to make written language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Legible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appealing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/>
              <a:t>Typography is the visual component of the </a:t>
            </a:r>
            <a:br>
              <a:rPr lang="en-US" dirty="0"/>
            </a:br>
            <a:r>
              <a:rPr lang="en-US" dirty="0"/>
              <a:t>written word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Typography?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F9FB20D-9419-4C3E-90B7-9A191B4513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028" name="Picture 4" descr="Understanding typography - Material Design">
            <a:extLst>
              <a:ext uri="{FF2B5EF4-FFF2-40B4-BE49-F238E27FC236}">
                <a16:creationId xmlns:a16="http://schemas.microsoft.com/office/drawing/2014/main" id="{382B8B5D-3B1B-4098-B6C7-6DC6AAB6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142399"/>
            <a:ext cx="50673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4715" y="1179587"/>
            <a:ext cx="11804750" cy="556908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 Code, Brackets</a:t>
            </a:r>
            <a:r>
              <a:rPr lang="bg-BG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Sublime Text, Vim, Notepad++</a:t>
            </a:r>
          </a:p>
          <a:p>
            <a:pPr lvl="1"/>
            <a:r>
              <a:rPr lang="en-US" dirty="0"/>
              <a:t>For hackers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5184" y="2736527"/>
            <a:ext cx="1146541" cy="1120936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01317" y="4148812"/>
            <a:ext cx="1674277" cy="1022936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2774" y="5404135"/>
            <a:ext cx="1371362" cy="987381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909" y="1310189"/>
            <a:ext cx="1039093" cy="1039093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8198B6EA-BABC-4A26-B63A-1DB4BCBC1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71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6000" y="1025816"/>
            <a:ext cx="7353305" cy="5546589"/>
          </a:xfrm>
        </p:spPr>
        <p:txBody>
          <a:bodyPr/>
          <a:lstStyle/>
          <a:p>
            <a:r>
              <a:rPr lang="en-US" b="1" i="1" dirty="0">
                <a:hlinkClick r:id="rId2"/>
              </a:rPr>
              <a:t>The Elements of Typographic Style </a:t>
            </a:r>
            <a:r>
              <a:rPr lang="en-US" b="1" i="1" dirty="0"/>
              <a:t>-</a:t>
            </a:r>
            <a:r>
              <a:rPr lang="en-US" dirty="0"/>
              <a:t> the authoritative book on typography and style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1" dirty="0">
                <a:hlinkClick r:id="rId3"/>
              </a:rPr>
              <a:t>The Elements of Typographic Style Applied to the Web</a:t>
            </a:r>
            <a:r>
              <a:rPr lang="en-US" b="1" i="1" dirty="0"/>
              <a:t> </a:t>
            </a:r>
            <a:r>
              <a:rPr lang="en-US" dirty="0"/>
              <a:t>- a practical guide to web typography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997418"/>
            <a:ext cx="1371798" cy="2380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16" y="3609000"/>
            <a:ext cx="1415966" cy="2449768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EA378DE-0C62-4B71-95F5-B59C9229BED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Readability</a:t>
            </a:r>
            <a:r>
              <a:rPr lang="en-US" dirty="0"/>
              <a:t> is one of the most important aspects of Web design usability</a:t>
            </a:r>
          </a:p>
          <a:p>
            <a:pPr>
              <a:buClr>
                <a:schemeClr val="tx1"/>
              </a:buClr>
            </a:pPr>
            <a:r>
              <a:rPr lang="en-US" dirty="0"/>
              <a:t>Website readability is a measure of how easy it is for visitors to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understand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online text</a:t>
            </a:r>
          </a:p>
          <a:p>
            <a:pPr>
              <a:buClr>
                <a:schemeClr val="tx1"/>
              </a:buClr>
            </a:pPr>
            <a:r>
              <a:rPr lang="en-US" dirty="0"/>
              <a:t>Readability depends on both a text's presentation and its context</a:t>
            </a:r>
          </a:p>
          <a:p>
            <a:pPr>
              <a:buClr>
                <a:schemeClr val="tx1"/>
              </a:buClr>
            </a:pPr>
            <a:r>
              <a:rPr lang="en-US" dirty="0"/>
              <a:t>Poor readability scares readers away from the content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Principles of Readability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200C82E-82A2-4EA0-9360-248FB166B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23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51100" y="1134001"/>
            <a:ext cx="9651000" cy="5670000"/>
          </a:xfrm>
        </p:spPr>
        <p:txBody>
          <a:bodyPr>
            <a:normAutofit/>
          </a:bodyPr>
          <a:lstStyle/>
          <a:p>
            <a:r>
              <a:rPr lang="en-US" sz="3600" dirty="0"/>
              <a:t>User-Friendly Headers </a:t>
            </a:r>
          </a:p>
          <a:p>
            <a:r>
              <a:rPr lang="en-US" sz="3600" dirty="0"/>
              <a:t>White Space - </a:t>
            </a:r>
            <a:r>
              <a:rPr lang="en-GB" sz="3600" dirty="0"/>
              <a:t>scannable and consistent </a:t>
            </a:r>
            <a:r>
              <a:rPr lang="en-US" sz="3600" dirty="0"/>
              <a:t>text</a:t>
            </a:r>
          </a:p>
          <a:p>
            <a:r>
              <a:rPr lang="en-US" sz="3600" dirty="0"/>
              <a:t>Emphasis of Important Elements</a:t>
            </a:r>
          </a:p>
          <a:p>
            <a:r>
              <a:rPr lang="en-US" sz="3600" dirty="0"/>
              <a:t>Good Margins to avoid walls of text</a:t>
            </a:r>
          </a:p>
          <a:p>
            <a:pPr>
              <a:buClr>
                <a:schemeClr val="tx1"/>
              </a:buClr>
            </a:pPr>
            <a:r>
              <a:rPr lang="en-GB" sz="3600" dirty="0"/>
              <a:t>Scannable </a:t>
            </a:r>
            <a:r>
              <a:rPr lang="en-US" sz="3600" dirty="0"/>
              <a:t>Text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Consistency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Organization of Information</a:t>
            </a:r>
          </a:p>
          <a:p>
            <a:pPr>
              <a:buClr>
                <a:schemeClr val="tx1"/>
              </a:buClr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 to Readable Typography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93C21C-98E9-4CAC-BC57-DA3B865A67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4B134-7954-42C0-9827-59EAAA0CC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b="1" dirty="0">
                <a:solidFill>
                  <a:schemeClr val="bg1"/>
                </a:solidFill>
              </a:rPr>
              <a:t>compatibility</a:t>
            </a:r>
            <a:r>
              <a:rPr lang="en-US" dirty="0"/>
              <a:t> between browsers/operating systems</a:t>
            </a:r>
          </a:p>
          <a:p>
            <a:r>
              <a:rPr lang="en-US" dirty="0"/>
              <a:t>Generic family fonts: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F5C8F-8AE3-433F-98F3-05CAA83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Safe Fonts</a:t>
            </a:r>
            <a:endParaRPr lang="bg-BG" dirty="0"/>
          </a:p>
        </p:txBody>
      </p:sp>
      <p:graphicFrame>
        <p:nvGraphicFramePr>
          <p:cNvPr id="15" name="Group Table">
            <a:extLst>
              <a:ext uri="{FF2B5EF4-FFF2-40B4-BE49-F238E27FC236}">
                <a16:creationId xmlns:a16="http://schemas.microsoft.com/office/drawing/2014/main" id="{C359D04F-397F-48B9-A0F2-CE628005E3A1}"/>
              </a:ext>
            </a:extLst>
          </p:cNvPr>
          <p:cNvGraphicFramePr>
            <a:graphicFrameLocks/>
          </p:cNvGraphicFramePr>
          <p:nvPr/>
        </p:nvGraphicFramePr>
        <p:xfrm>
          <a:off x="3216000" y="3024000"/>
          <a:ext cx="5265000" cy="2117493"/>
        </p:xfrm>
        <a:graphic>
          <a:graphicData uri="http://schemas.openxmlformats.org/drawingml/2006/table">
            <a:tbl>
              <a:tblPr/>
              <a:tblGrid>
                <a:gridCol w="211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572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 Name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3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934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Arial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 New Roman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Courier New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Trebuchet MS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Georgia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Verdana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493883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3C6B0871-C647-48D5-9AA0-A1CC49F88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71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FAE8D-F41F-45A1-A12A-06DA51634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Font files contain one or more fonts that can be accessed by the </a:t>
            </a:r>
            <a:r>
              <a:rPr lang="en-US" b="1" dirty="0">
                <a:solidFill>
                  <a:schemeClr val="bg1"/>
                </a:solidFill>
              </a:rPr>
              <a:t>OS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  <a:p>
            <a:r>
              <a:rPr lang="en-US" dirty="0"/>
              <a:t>Most modern fonts are stored in the following formats:</a:t>
            </a:r>
          </a:p>
          <a:p>
            <a:pPr lvl="1"/>
            <a:r>
              <a:rPr lang="en-US" dirty="0"/>
              <a:t>OpenType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.OTF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TrueType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.TTF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Web Open Font Format 2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.WOFF2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D9333D-50CA-4B1D-87F6-D7F4C0AB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Files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0ABD79E-8C9A-465C-9B99-E4C4B9E8830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0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/>
          <a:stretch/>
        </p:blipFill>
        <p:spPr>
          <a:xfrm>
            <a:off x="4678500" y="1494000"/>
            <a:ext cx="2835000" cy="2438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10325DE-5889-478C-BE45-B23A537109C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Font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543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bg1"/>
                </a:solidFill>
              </a:rPr>
              <a:t>CSS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font</a:t>
            </a:r>
            <a:r>
              <a:rPr lang="en-US" sz="3600" dirty="0"/>
              <a:t> properties </a:t>
            </a:r>
            <a:r>
              <a:rPr lang="en-US" sz="3600" b="1" dirty="0">
                <a:solidFill>
                  <a:schemeClr val="bg1"/>
                </a:solidFill>
              </a:rPr>
              <a:t>styles</a:t>
            </a:r>
            <a:r>
              <a:rPr lang="en-US" sz="3600" dirty="0"/>
              <a:t> the font of the text:</a:t>
            </a:r>
            <a:endParaRPr lang="en-US" sz="3600" b="1" dirty="0">
              <a:solidFill>
                <a:schemeClr val="bg1"/>
              </a:solidFill>
            </a:endParaRPr>
          </a:p>
          <a:p>
            <a:pPr lvl="1"/>
            <a:r>
              <a:rPr lang="en-US" sz="3400" dirty="0"/>
              <a:t>font-family / font-face (e. g. </a:t>
            </a:r>
            <a:r>
              <a:rPr lang="en-US" sz="3400" b="1" dirty="0">
                <a:solidFill>
                  <a:schemeClr val="bg1"/>
                </a:solidFill>
              </a:rPr>
              <a:t>sans-serif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Arial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font-size / line-height (e. g. </a:t>
            </a:r>
            <a:r>
              <a:rPr lang="en-US" sz="3400" b="1" dirty="0">
                <a:solidFill>
                  <a:schemeClr val="bg1"/>
                </a:solidFill>
              </a:rPr>
              <a:t>18pt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font-weight (e. g. </a:t>
            </a:r>
            <a:r>
              <a:rPr lang="en-US" sz="3400" b="1" dirty="0">
                <a:solidFill>
                  <a:schemeClr val="bg1"/>
                </a:solidFill>
              </a:rPr>
              <a:t>bold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font-style (e. g. </a:t>
            </a:r>
            <a:r>
              <a:rPr lang="en-US" sz="3400" b="1" i="1" dirty="0">
                <a:solidFill>
                  <a:schemeClr val="bg1"/>
                </a:solidFill>
              </a:rPr>
              <a:t>italic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font-variant (e. g. </a:t>
            </a:r>
            <a:r>
              <a:rPr lang="en-US" sz="3400" b="1" cap="small" noProof="1">
                <a:solidFill>
                  <a:schemeClr val="bg1"/>
                </a:solidFill>
              </a:rPr>
              <a:t>SmallCaps</a:t>
            </a:r>
            <a:r>
              <a:rPr lang="en-US" sz="34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Properties</a:t>
            </a:r>
          </a:p>
        </p:txBody>
      </p:sp>
      <p:pic>
        <p:nvPicPr>
          <p:cNvPr id="2050" name="Picture 2" descr="online css text font generato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9C3D4"/>
              </a:clrFrom>
              <a:clrTo>
                <a:srgbClr val="A9C3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42" y="2735132"/>
            <a:ext cx="4765583" cy="3574188"/>
          </a:xfrm>
          <a:prstGeom prst="rect">
            <a:avLst/>
          </a:prstGeom>
          <a:noFill/>
          <a:ln>
            <a:solidFill>
              <a:schemeClr val="bg2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D1DA6D2-92E6-401F-934C-BCD8C1020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43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Font family name</a:t>
            </a:r>
            <a:r>
              <a:rPr lang="en-US" dirty="0"/>
              <a:t> specifies one or several system font names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For example, "</a:t>
            </a:r>
            <a:r>
              <a:rPr lang="en-GB" b="1" dirty="0">
                <a:solidFill>
                  <a:schemeClr val="bg1"/>
                </a:solidFill>
              </a:rPr>
              <a:t>Arial</a:t>
            </a:r>
            <a:r>
              <a:rPr lang="en-US" dirty="0"/>
              <a:t>" and "</a:t>
            </a:r>
            <a:r>
              <a:rPr lang="en-US" b="1" dirty="0">
                <a:solidFill>
                  <a:schemeClr val="bg1"/>
                </a:solidFill>
              </a:rPr>
              <a:t>Helvetica</a:t>
            </a:r>
            <a:r>
              <a:rPr lang="en-US" dirty="0"/>
              <a:t>" are font families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spcBef>
                <a:spcPts val="1799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White-space</a:t>
            </a:r>
            <a:r>
              <a:rPr lang="en-US" dirty="0"/>
              <a:t> in the font name must be surrounded by </a:t>
            </a:r>
            <a:r>
              <a:rPr lang="en-US" b="1" dirty="0">
                <a:solidFill>
                  <a:schemeClr val="bg1"/>
                </a:solidFill>
              </a:rPr>
              <a:t>quotes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When the first font is </a:t>
            </a:r>
            <a:r>
              <a:rPr lang="en-US" b="1" dirty="0">
                <a:solidFill>
                  <a:schemeClr val="bg1"/>
                </a:solidFill>
              </a:rPr>
              <a:t>missing</a:t>
            </a:r>
            <a:r>
              <a:rPr lang="en-US" dirty="0"/>
              <a:t>, the </a:t>
            </a:r>
            <a:r>
              <a:rPr lang="en-US" b="1" dirty="0">
                <a:solidFill>
                  <a:schemeClr val="bg1"/>
                </a:solidFill>
              </a:rPr>
              <a:t>next</a:t>
            </a:r>
            <a:r>
              <a:rPr lang="en-US" dirty="0"/>
              <a:t> is loaded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Family Name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5517390" y="2639306"/>
            <a:ext cx="6069006" cy="252346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p.ar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Arial,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 </a:t>
            </a:r>
            <a:r>
              <a:rPr lang="en-GB" sz="2599" dirty="0">
                <a:solidFill>
                  <a:srgbClr val="A31515"/>
                </a:solidFill>
              </a:rPr>
              <a:t>Helvetica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  <a:p>
            <a:pPr>
              <a:lnSpc>
                <a:spcPct val="90000"/>
              </a:lnSpc>
            </a:pPr>
            <a:endParaRPr lang="en-GB" sz="1050" noProof="1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2599" noProof="1">
                <a:solidFill>
                  <a:srgbClr val="800000"/>
                </a:solidFill>
              </a:rPr>
              <a:t>p.tim</a:t>
            </a:r>
            <a:r>
              <a:rPr lang="en-GB" sz="2599" dirty="0">
                <a:solidFill>
                  <a:srgbClr val="000000"/>
                </a:solidFill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  </a:t>
            </a:r>
            <a:r>
              <a:rPr lang="en-GB" sz="2599" dirty="0">
                <a:solidFill>
                  <a:srgbClr val="FF0000"/>
                </a:solidFill>
              </a:rPr>
              <a:t>font-family</a:t>
            </a:r>
            <a:r>
              <a:rPr lang="en-GB" sz="2599" dirty="0">
                <a:solidFill>
                  <a:srgbClr val="000000"/>
                </a:solidFill>
              </a:rPr>
              <a:t>:</a:t>
            </a:r>
            <a:r>
              <a:rPr lang="en-GB" sz="2599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A31515"/>
                </a:solidFill>
                <a:latin typeface="+mn-lt"/>
              </a:rPr>
              <a:t>Times New Roman</a:t>
            </a:r>
            <a:r>
              <a:rPr lang="en-GB" sz="2599" dirty="0">
                <a:solidFill>
                  <a:srgbClr val="A31515"/>
                </a:solidFill>
              </a:rPr>
              <a:t>"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GB" sz="2599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605605" y="2639307"/>
            <a:ext cx="4441192" cy="101806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noProof="1">
                <a:solidFill>
                  <a:srgbClr val="800000"/>
                </a:solidFill>
              </a:rPr>
              <a:t>&lt;p class=ar&gt;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Arial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</a:p>
          <a:p>
            <a:r>
              <a:rPr lang="en-US" sz="2599" noProof="1">
                <a:solidFill>
                  <a:srgbClr val="800000"/>
                </a:solidFill>
              </a:rPr>
              <a:t>&lt;p class=tim&gt;</a:t>
            </a:r>
            <a:r>
              <a:rPr lang="en-US" sz="2599" noProof="1">
                <a:solidFill>
                  <a:schemeClr val="accent6">
                    <a:lumMod val="10000"/>
                  </a:schemeClr>
                </a:solidFill>
              </a:rPr>
              <a:t>Times</a:t>
            </a:r>
            <a:r>
              <a:rPr lang="en-US" sz="2599" noProof="1">
                <a:solidFill>
                  <a:srgbClr val="800000"/>
                </a:solidFill>
              </a:rPr>
              <a:t>&lt;/p&gt;</a:t>
            </a:r>
            <a:endParaRPr lang="en-US" sz="2599" noProof="1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7B0C5-261E-4E9D-A8CF-8B573494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10" y="4076099"/>
            <a:ext cx="1637873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7185D0-CBBF-40E7-AAE6-C190011C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05" y="4076099"/>
            <a:ext cx="1503522" cy="7713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732CDF68-9747-4493-8889-B0C8AA1DA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7FA96-B974-4C87-92CC-C5285F282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Specifies a </a:t>
            </a:r>
            <a:r>
              <a:rPr lang="en-US" b="1" dirty="0">
                <a:solidFill>
                  <a:schemeClr val="bg1"/>
                </a:solidFill>
              </a:rPr>
              <a:t>custom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font</a:t>
            </a:r>
            <a:r>
              <a:rPr lang="en-US" dirty="0"/>
              <a:t> from external file / URL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pPr marL="0" indent="0">
              <a:buNone/>
            </a:pPr>
            <a:endParaRPr lang="en-US" sz="2799" dirty="0"/>
          </a:p>
          <a:p>
            <a:r>
              <a:rPr lang="en-US" dirty="0"/>
              <a:t>See </a:t>
            </a:r>
            <a:r>
              <a:rPr lang="en-US" b="1" dirty="0">
                <a:hlinkClick r:id="rId2"/>
              </a:rPr>
              <a:t>fonts.google.com</a:t>
            </a:r>
            <a:r>
              <a:rPr lang="en-US" dirty="0"/>
              <a:t> for free open Web fonts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91879-EAA9-4651-B88D-387ED73C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External Fonts: @Font-face</a:t>
            </a:r>
            <a:endParaRPr lang="bg-BG" dirty="0"/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99CE9E8B-BB0E-4F45-9F8B-6BA613F64936}"/>
              </a:ext>
            </a:extLst>
          </p:cNvPr>
          <p:cNvSpPr txBox="1"/>
          <p:nvPr/>
        </p:nvSpPr>
        <p:spPr>
          <a:xfrm>
            <a:off x="652418" y="1944387"/>
            <a:ext cx="10482270" cy="194115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000000"/>
                </a:solidFill>
              </a:rPr>
              <a:t>@font-face {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 </a:t>
            </a:r>
            <a:r>
              <a:rPr lang="en-GB" sz="2799" noProof="1">
                <a:solidFill>
                  <a:srgbClr val="A31515"/>
                </a:solidFill>
              </a:rPr>
              <a:t>"Open Sans"</a:t>
            </a:r>
            <a:r>
              <a:rPr lang="en-GB" sz="2799" noProof="1">
                <a:solidFill>
                  <a:srgbClr val="000000"/>
                </a:solidFill>
              </a:rPr>
              <a:t>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  </a:t>
            </a:r>
            <a:r>
              <a:rPr lang="en-GB" sz="2799" noProof="1">
                <a:solidFill>
                  <a:srgbClr val="FF0000"/>
                </a:solidFill>
              </a:rPr>
              <a:t>src</a:t>
            </a:r>
            <a:r>
              <a:rPr lang="en-GB" sz="2799" noProof="1">
                <a:solidFill>
                  <a:srgbClr val="000000"/>
                </a:solidFill>
              </a:rPr>
              <a:t>: url(</a:t>
            </a:r>
            <a:r>
              <a:rPr lang="en-GB" sz="2799" noProof="1">
                <a:solidFill>
                  <a:srgbClr val="A31515"/>
                </a:solidFill>
              </a:rPr>
              <a:t>"/fonts/opensans.woff"</a:t>
            </a:r>
            <a:r>
              <a:rPr lang="en-GB" sz="2799" noProof="1">
                <a:solidFill>
                  <a:srgbClr val="000000"/>
                </a:solidFill>
              </a:rPr>
              <a:t>) format(</a:t>
            </a:r>
            <a:r>
              <a:rPr lang="en-GB" sz="2799" noProof="1">
                <a:solidFill>
                  <a:srgbClr val="A31515"/>
                </a:solidFill>
              </a:rPr>
              <a:t>"woff"</a:t>
            </a:r>
            <a:r>
              <a:rPr lang="en-GB" sz="2799" noProof="1">
                <a:solidFill>
                  <a:srgbClr val="000000"/>
                </a:solidFill>
              </a:rPr>
              <a:t>);</a:t>
            </a:r>
          </a:p>
          <a:p>
            <a:r>
              <a:rPr lang="en-GB" sz="2799" noProof="1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A05C6B5-83DE-4918-9C66-CB63CD18FFAD}"/>
              </a:ext>
            </a:extLst>
          </p:cNvPr>
          <p:cNvSpPr txBox="1"/>
          <p:nvPr/>
        </p:nvSpPr>
        <p:spPr>
          <a:xfrm>
            <a:off x="652418" y="4119655"/>
            <a:ext cx="10482270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noProof="1">
                <a:solidFill>
                  <a:srgbClr val="800000"/>
                </a:solidFill>
              </a:rPr>
              <a:t>&lt;p style</a:t>
            </a:r>
            <a:r>
              <a:rPr lang="en-GB" sz="2799" noProof="1">
                <a:solidFill>
                  <a:srgbClr val="000000"/>
                </a:solidFill>
              </a:rPr>
              <a:t>="</a:t>
            </a:r>
            <a:r>
              <a:rPr lang="en-GB" sz="2799" noProof="1">
                <a:solidFill>
                  <a:srgbClr val="FF0000"/>
                </a:solidFill>
              </a:rPr>
              <a:t>font-family</a:t>
            </a:r>
            <a:r>
              <a:rPr lang="en-GB" sz="2799" noProof="1">
                <a:solidFill>
                  <a:srgbClr val="000000"/>
                </a:solidFill>
              </a:rPr>
              <a:t>: </a:t>
            </a:r>
            <a:r>
              <a:rPr lang="en-GB" sz="2799" noProof="1">
                <a:solidFill>
                  <a:schemeClr val="accent3">
                    <a:lumMod val="75000"/>
                  </a:schemeClr>
                </a:solidFill>
              </a:rPr>
              <a:t>Open Sans</a:t>
            </a:r>
            <a:r>
              <a:rPr lang="en-GB" sz="2799" noProof="1">
                <a:solidFill>
                  <a:srgbClr val="800000"/>
                </a:solidFill>
              </a:rPr>
              <a:t>"&gt;</a:t>
            </a:r>
            <a:r>
              <a:rPr lang="en-GB" sz="2799" noProof="1">
                <a:solidFill>
                  <a:srgbClr val="000000"/>
                </a:solidFill>
              </a:rPr>
              <a:t>Open Sans Demo</a:t>
            </a:r>
            <a:r>
              <a:rPr lang="en-GB" sz="2799" noProof="1">
                <a:solidFill>
                  <a:srgbClr val="800000"/>
                </a:solidFill>
              </a:rPr>
              <a:t>&lt;/p&gt;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16A82-9CFC-48E1-AA4F-74D1B6E7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0" y="4981149"/>
            <a:ext cx="3491671" cy="67760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48FD041D-668E-483F-ACE4-9453F706C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48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&lt;generic-name&gt;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dirty="0"/>
              <a:t>- a broad class of similar fonts </a:t>
            </a:r>
            <a:br>
              <a:rPr lang="en-US" dirty="0"/>
            </a:br>
            <a:r>
              <a:rPr lang="en-US" dirty="0"/>
              <a:t>used in a prioritized list of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serif</a:t>
            </a:r>
            <a:r>
              <a:rPr lang="en-US" dirty="0"/>
              <a:t> - all characters have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sans-serif</a:t>
            </a:r>
            <a:r>
              <a:rPr lang="en-US" dirty="0"/>
              <a:t> - no character has stroke endings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monospace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all characters have the same width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cursive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handwritten fonts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fantasy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 decorative fonts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545" y="2034000"/>
            <a:ext cx="2142455" cy="3042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E2F09FD-14FA-4BCE-AF92-6D2E6A540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01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57" y="1269563"/>
            <a:ext cx="8613595" cy="530475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0678FDF-392D-43C0-B8F1-0FA4FD2A7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38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938791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font-size</a:t>
            </a:r>
            <a:r>
              <a:rPr lang="en-US" sz="3399" dirty="0"/>
              <a:t> – defines the text size</a:t>
            </a:r>
            <a:endParaRPr lang="bg-BG" sz="3399" dirty="0"/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px</a:t>
            </a:r>
            <a:r>
              <a:rPr lang="en-US" sz="3199" dirty="0"/>
              <a:t> / </a:t>
            </a:r>
            <a:r>
              <a:rPr lang="en-US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pt</a:t>
            </a:r>
            <a:r>
              <a:rPr lang="en-US" sz="3199" dirty="0"/>
              <a:t> values (e. g. </a:t>
            </a:r>
            <a:r>
              <a:rPr lang="en-US" sz="3199" b="1" dirty="0">
                <a:solidFill>
                  <a:schemeClr val="bg1"/>
                </a:solidFill>
              </a:rPr>
              <a:t>18px</a:t>
            </a:r>
            <a:r>
              <a:rPr lang="en-US" sz="3199" dirty="0"/>
              <a:t> / </a:t>
            </a:r>
            <a:r>
              <a:rPr lang="en-US" sz="3199" b="1" dirty="0">
                <a:solidFill>
                  <a:schemeClr val="bg1"/>
                </a:solidFill>
              </a:rPr>
              <a:t>24pt</a:t>
            </a:r>
            <a:r>
              <a:rPr lang="en-US" sz="3199" dirty="0"/>
              <a:t>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999" dirty="0"/>
              <a:t>1px == 0.75pt == 1/96 inch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em</a:t>
            </a:r>
            <a:r>
              <a:rPr lang="en-US" sz="3199" dirty="0"/>
              <a:t> values – relative to the original size, multiplied by a </a:t>
            </a:r>
            <a:r>
              <a:rPr lang="en-US" sz="3199" b="1" dirty="0">
                <a:solidFill>
                  <a:schemeClr val="bg1"/>
                </a:solidFill>
              </a:rPr>
              <a:t>scale</a:t>
            </a:r>
            <a:r>
              <a:rPr lang="en-US" sz="3199" dirty="0"/>
              <a:t> factor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2999" dirty="0"/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199" b="1" noProof="1">
                <a:solidFill>
                  <a:schemeClr val="bg1"/>
                </a:solidFill>
              </a:rPr>
              <a:t>rem</a:t>
            </a:r>
            <a:r>
              <a:rPr lang="en-US" sz="3199" dirty="0"/>
              <a:t> values – relative to the HTML root size (the </a:t>
            </a: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&lt;html&gt;</a:t>
            </a:r>
            <a:r>
              <a:rPr lang="en-US" sz="3199" dirty="0"/>
              <a:t> element)</a:t>
            </a:r>
            <a:endParaRPr lang="bg-BG" sz="31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52E25-F237-4DBC-AE12-D31114F21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68" y="198139"/>
            <a:ext cx="4612505" cy="51301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Текстово поле 10"/>
          <p:cNvSpPr txBox="1"/>
          <p:nvPr/>
        </p:nvSpPr>
        <p:spPr>
          <a:xfrm>
            <a:off x="1147290" y="4191361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1.2em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EECD41A9-F749-4FC7-B18B-8DC04E5EBB84}"/>
              </a:ext>
            </a:extLst>
          </p:cNvPr>
          <p:cNvSpPr txBox="1"/>
          <p:nvPr/>
        </p:nvSpPr>
        <p:spPr>
          <a:xfrm>
            <a:off x="1147290" y="5985222"/>
            <a:ext cx="5263629" cy="58728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399" dirty="0">
                <a:solidFill>
                  <a:srgbClr val="FF0000"/>
                </a:solidFill>
              </a:rPr>
              <a:t>font-size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98658"/>
                </a:solidFill>
              </a:rPr>
              <a:t>1.5rem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2CC75-A47F-4F09-9F30-4BAC8B0F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054" y="5569513"/>
            <a:ext cx="4388930" cy="96367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3AC502CB-9715-4CEC-A383-CD66F134A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52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en-US" sz="3499" dirty="0"/>
              <a:t> defines how weight is the font</a:t>
            </a:r>
          </a:p>
          <a:p>
            <a:pPr lvl="1">
              <a:buClr>
                <a:schemeClr val="tx1"/>
              </a:buClr>
            </a:pPr>
            <a:r>
              <a:rPr lang="en-US" sz="3299" dirty="0"/>
              <a:t>Thin, normal, </a:t>
            </a:r>
            <a:r>
              <a:rPr lang="en-US" sz="3299" b="1" dirty="0">
                <a:solidFill>
                  <a:schemeClr val="bg1"/>
                </a:solidFill>
              </a:rPr>
              <a:t>bold</a:t>
            </a:r>
            <a:r>
              <a:rPr lang="en-US" sz="3299" dirty="0"/>
              <a:t>, or value [100 … 900]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Weight: Thin / Normal / Bold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2855725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thin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5966" y="2855725"/>
          <a:ext cx="2750739" cy="345439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14249">
                  <a:extLst>
                    <a:ext uri="{9D8B030D-6E8A-4147-A177-3AD203B41FA5}">
                      <a16:colId xmlns:a16="http://schemas.microsoft.com/office/drawing/2014/main" val="3393068974"/>
                    </a:ext>
                  </a:extLst>
                </a:gridCol>
                <a:gridCol w="1536490">
                  <a:extLst>
                    <a:ext uri="{9D8B030D-6E8A-4147-A177-3AD203B41FA5}">
                      <a16:colId xmlns:a16="http://schemas.microsoft.com/office/drawing/2014/main" val="625024257"/>
                    </a:ext>
                  </a:extLst>
                </a:gridCol>
              </a:tblGrid>
              <a:tr h="74006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3200" dirty="0"/>
                        <a:t>Value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/>
                        <a:t>Name</a:t>
                      </a:r>
                      <a:endParaRPr lang="en-US" sz="32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846196361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100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thin</a:t>
                      </a:r>
                      <a:endParaRPr lang="en-US" sz="3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74335780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300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noProof="1"/>
                        <a:t>light</a:t>
                      </a:r>
                      <a:endParaRPr lang="en-US" sz="3200" kern="1200" noProof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843717763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400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/>
                        <a:t>normal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414088222"/>
                  </a:ext>
                </a:extLst>
              </a:tr>
              <a:tr h="678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/>
                        <a:t>700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kern="1200" dirty="0">
                          <a:effectLst/>
                        </a:rPr>
                        <a:t>bold</a:t>
                      </a:r>
                      <a:endParaRPr lang="en-US" sz="2400" dirty="0"/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66980024"/>
                  </a:ext>
                </a:extLst>
              </a:tr>
            </a:tbl>
          </a:graphicData>
        </a:graphic>
      </p:graphicFrame>
      <p:sp>
        <p:nvSpPr>
          <p:cNvPr id="17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3792199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300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9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46586" y="4745213"/>
            <a:ext cx="3904446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 </a:t>
            </a:r>
            <a:r>
              <a:rPr lang="en-GB" sz="2799" dirty="0">
                <a:solidFill>
                  <a:srgbClr val="0451A5"/>
                </a:solidFill>
              </a:rPr>
              <a:t>400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20" name="Текстово поле 10">
            <a:extLst>
              <a:ext uri="{FF2B5EF4-FFF2-40B4-BE49-F238E27FC236}">
                <a16:creationId xmlns:a16="http://schemas.microsoft.com/office/drawing/2014/main" id="{F50E6F21-45E8-47CB-81C9-F747CF283998}"/>
              </a:ext>
            </a:extLst>
          </p:cNvPr>
          <p:cNvSpPr txBox="1"/>
          <p:nvPr/>
        </p:nvSpPr>
        <p:spPr>
          <a:xfrm>
            <a:off x="3862221" y="5661294"/>
            <a:ext cx="3886621" cy="64882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799" dirty="0">
                <a:solidFill>
                  <a:srgbClr val="FF0000"/>
                </a:solidFill>
              </a:rPr>
              <a:t>font-weight</a:t>
            </a:r>
            <a:r>
              <a:rPr lang="en-GB" sz="2799" dirty="0">
                <a:solidFill>
                  <a:srgbClr val="000000"/>
                </a:solidFill>
              </a:rPr>
              <a:t>: </a:t>
            </a:r>
            <a:r>
              <a:rPr lang="en-GB" sz="2799" dirty="0">
                <a:solidFill>
                  <a:srgbClr val="0451A5"/>
                </a:solidFill>
              </a:rPr>
              <a:t>bold</a:t>
            </a:r>
            <a:r>
              <a:rPr lang="en-GB" sz="27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D9737-FBA8-4CDF-9025-C93C9079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676" y="2632827"/>
            <a:ext cx="121211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C3170-C938-47EB-8252-B920BBDE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303" y="2628121"/>
            <a:ext cx="1325790" cy="96968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C4C20-E263-41A3-99FA-C0D1BE18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676" y="3833002"/>
            <a:ext cx="1680976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1C3112-9819-4470-A1A7-A1E5C115E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4304" y="3833002"/>
            <a:ext cx="1857725" cy="8160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74010B-5630-49F0-ACD4-EC8AB61D7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678" y="5056790"/>
            <a:ext cx="1342191" cy="94012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564EF8-9FE8-45D9-8817-768C43C2A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303" y="5056791"/>
            <a:ext cx="1643738" cy="94012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4B7065-8662-460E-B962-FBCE4AFD3B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2884" y="1584480"/>
            <a:ext cx="2396628" cy="55306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3" name="Slide Number">
            <a:extLst>
              <a:ext uri="{FF2B5EF4-FFF2-40B4-BE49-F238E27FC236}">
                <a16:creationId xmlns:a16="http://schemas.microsoft.com/office/drawing/2014/main" id="{91B0DA75-B7D2-44F9-9BBD-03ADBA8D3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169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font-style</a:t>
            </a:r>
            <a:r>
              <a:rPr lang="en-US" dirty="0"/>
              <a:t> – defines how much the text is </a:t>
            </a:r>
            <a:r>
              <a:rPr lang="en-US" b="1" i="1" dirty="0">
                <a:solidFill>
                  <a:schemeClr val="bg1"/>
                </a:solidFill>
              </a:rPr>
              <a:t>slanted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sz="3199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/>
              <a:t>– the text is not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>
              <a:buClr>
                <a:schemeClr val="tx1"/>
              </a:buClr>
            </a:pPr>
            <a:endParaRPr lang="en-US" sz="3199" dirty="0"/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italic </a:t>
            </a:r>
            <a:r>
              <a:rPr lang="en-US" dirty="0"/>
              <a:t>– the letters are slightly slanted</a:t>
            </a:r>
          </a:p>
          <a:p>
            <a:pPr lvl="1">
              <a:buClr>
                <a:schemeClr val="tx1"/>
              </a:buClr>
            </a:pPr>
            <a:endParaRPr lang="en-US" sz="600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bg-BG" sz="3199" b="1" noProof="1">
                <a:solidFill>
                  <a:schemeClr val="bg1"/>
                </a:solidFill>
                <a:latin typeface="Consolas" panose="020B0609020204030204" pitchFamily="49" charset="0"/>
              </a:rPr>
              <a:t>оblique</a:t>
            </a:r>
            <a:r>
              <a:rPr lang="bg-BG" sz="3199" b="1" noProof="1">
                <a:solidFill>
                  <a:schemeClr val="bg1"/>
                </a:solidFill>
                <a:latin typeface="+mj-lt"/>
              </a:rPr>
              <a:t> </a:t>
            </a:r>
            <a:r>
              <a:rPr lang="bg-BG" noProof="1"/>
              <a:t>– the letters are more slanted than italic</a:t>
            </a:r>
          </a:p>
          <a:p>
            <a:pPr lvl="1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Style: Normal / Italic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15734" y="2630988"/>
            <a:ext cx="373402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599" dirty="0">
                <a:solidFill>
                  <a:srgbClr val="000000"/>
                </a:solidFill>
              </a:rPr>
              <a:t>: </a:t>
            </a:r>
            <a:r>
              <a:rPr lang="en-GB" sz="2599" dirty="0">
                <a:solidFill>
                  <a:srgbClr val="0451A5"/>
                </a:solidFill>
              </a:rPr>
              <a:t>normal</a:t>
            </a:r>
            <a:r>
              <a:rPr lang="en-GB" sz="25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6" name="Текстово поле 10"/>
          <p:cNvSpPr txBox="1"/>
          <p:nvPr/>
        </p:nvSpPr>
        <p:spPr>
          <a:xfrm>
            <a:off x="1115735" y="4216690"/>
            <a:ext cx="3723739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italic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15733" y="5780169"/>
            <a:ext cx="3855560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FF0000"/>
                </a:solidFill>
              </a:rPr>
              <a:t>font-style</a:t>
            </a:r>
            <a:r>
              <a:rPr lang="en-GB" sz="2399" dirty="0">
                <a:solidFill>
                  <a:srgbClr val="000000"/>
                </a:solidFill>
              </a:rPr>
              <a:t>: </a:t>
            </a:r>
            <a:r>
              <a:rPr lang="en-GB" sz="2399" dirty="0">
                <a:solidFill>
                  <a:srgbClr val="0451A5"/>
                </a:solidFill>
              </a:rPr>
              <a:t>oblique</a:t>
            </a:r>
            <a:r>
              <a:rPr lang="en-GB" sz="2399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4" b="64189"/>
          <a:stretch/>
        </p:blipFill>
        <p:spPr>
          <a:xfrm>
            <a:off x="5464206" y="2630989"/>
            <a:ext cx="364558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DF5FE-CD7C-45D5-9BFE-CA2405CB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3" t="33650" r="1503" b="37652"/>
          <a:stretch/>
        </p:blipFill>
        <p:spPr>
          <a:xfrm>
            <a:off x="5464207" y="4216692"/>
            <a:ext cx="3645591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5D6BF1-0AAA-4D2E-B656-6A61864F01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2" b="11401"/>
          <a:stretch/>
        </p:blipFill>
        <p:spPr>
          <a:xfrm>
            <a:off x="5464207" y="5780170"/>
            <a:ext cx="3645583" cy="618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8F9A4D5-20B3-41B2-8C75-F3FFCACD9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79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Align: Left / Right / Center / Justify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707"/>
            <a:ext cx="3069689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</a:rPr>
              <a:t>text-align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199" dirty="0"/>
              <a:t>Defines the </a:t>
            </a:r>
            <a:r>
              <a:rPr lang="en-US" sz="3199" b="1" dirty="0">
                <a:solidFill>
                  <a:schemeClr val="bg1"/>
                </a:solidFill>
              </a:rPr>
              <a:t>horizontal</a:t>
            </a:r>
            <a:r>
              <a:rPr lang="en-US" sz="3199" b="1" dirty="0"/>
              <a:t> </a:t>
            </a:r>
            <a:r>
              <a:rPr lang="en-US" sz="3199" b="1" dirty="0">
                <a:solidFill>
                  <a:schemeClr val="bg1"/>
                </a:solidFill>
              </a:rPr>
              <a:t>alignment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3576656" y="1396999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left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2169329"/>
            <a:ext cx="3668286" cy="1678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2189076"/>
            <a:ext cx="3672864" cy="16468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6656" y="4895363"/>
            <a:ext cx="3668286" cy="16787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7" y="4888086"/>
            <a:ext cx="3721620" cy="1690094"/>
          </a:xfrm>
          <a:prstGeom prst="rect">
            <a:avLst/>
          </a:prstGeom>
        </p:spPr>
      </p:pic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1B70E7FF-A6B3-472B-ADBD-7E8DC4FC43B5}"/>
              </a:ext>
            </a:extLst>
          </p:cNvPr>
          <p:cNvSpPr txBox="1"/>
          <p:nvPr/>
        </p:nvSpPr>
        <p:spPr>
          <a:xfrm>
            <a:off x="7760567" y="1396528"/>
            <a:ext cx="3668286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right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52F13883-0007-4F55-8AC3-C74BE1B3963B}"/>
              </a:ext>
            </a:extLst>
          </p:cNvPr>
          <p:cNvSpPr txBox="1"/>
          <p:nvPr/>
        </p:nvSpPr>
        <p:spPr>
          <a:xfrm>
            <a:off x="3576656" y="4103825"/>
            <a:ext cx="3668286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99" noProof="1">
                <a:solidFill>
                  <a:srgbClr val="FF0000"/>
                </a:solidFill>
              </a:rPr>
              <a:t>text-align</a:t>
            </a:r>
            <a:r>
              <a:rPr lang="en-US" sz="2499" noProof="1">
                <a:solidFill>
                  <a:srgbClr val="000000"/>
                </a:solidFill>
              </a:rPr>
              <a:t>: </a:t>
            </a:r>
            <a:r>
              <a:rPr lang="en-US" sz="2499" noProof="1">
                <a:solidFill>
                  <a:srgbClr val="0451A5"/>
                </a:solidFill>
              </a:rPr>
              <a:t>center</a:t>
            </a:r>
            <a:r>
              <a:rPr lang="en-US" sz="249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4" name="Текстово поле 10">
            <a:extLst>
              <a:ext uri="{FF2B5EF4-FFF2-40B4-BE49-F238E27FC236}">
                <a16:creationId xmlns:a16="http://schemas.microsoft.com/office/drawing/2014/main" id="{12B5F258-9B55-40BB-9FF7-F31E20C4F214}"/>
              </a:ext>
            </a:extLst>
          </p:cNvPr>
          <p:cNvSpPr txBox="1"/>
          <p:nvPr/>
        </p:nvSpPr>
        <p:spPr>
          <a:xfrm>
            <a:off x="7760567" y="4105219"/>
            <a:ext cx="3721620" cy="602673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449" noProof="1">
                <a:solidFill>
                  <a:srgbClr val="FF0000"/>
                </a:solidFill>
              </a:rPr>
              <a:t>text-align</a:t>
            </a:r>
            <a:r>
              <a:rPr lang="en-US" sz="2449" noProof="1">
                <a:solidFill>
                  <a:srgbClr val="000000"/>
                </a:solidFill>
              </a:rPr>
              <a:t>:</a:t>
            </a:r>
            <a:r>
              <a:rPr lang="en-US" sz="2449" noProof="1">
                <a:solidFill>
                  <a:srgbClr val="000000"/>
                </a:solidFill>
                <a:latin typeface="+mn-lt"/>
              </a:rPr>
              <a:t> </a:t>
            </a:r>
            <a:r>
              <a:rPr lang="en-US" sz="2449" noProof="1">
                <a:solidFill>
                  <a:srgbClr val="0451A5"/>
                </a:solidFill>
              </a:rPr>
              <a:t>justify</a:t>
            </a:r>
            <a:r>
              <a:rPr lang="en-US" sz="2449" noProof="1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36B251B-FF7E-4CC3-BB30-A624585D2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2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662560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line-height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</a:t>
            </a:r>
            <a:r>
              <a:rPr lang="en-US" b="1" dirty="0">
                <a:solidFill>
                  <a:schemeClr val="bg1"/>
                </a:solidFill>
              </a:rPr>
              <a:t>height</a:t>
            </a:r>
            <a:r>
              <a:rPr lang="en-US" dirty="0"/>
              <a:t> of a single line of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Measures: </a:t>
            </a:r>
            <a:r>
              <a:rPr lang="en-US" b="1" dirty="0">
                <a:solidFill>
                  <a:schemeClr val="bg1"/>
                </a:solidFill>
              </a:rPr>
              <a:t>unitless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pt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px</a:t>
            </a:r>
            <a:r>
              <a:rPr lang="en-US" dirty="0"/>
              <a:t> / </a:t>
            </a:r>
            <a:r>
              <a:rPr lang="en-US" b="1" noProof="1">
                <a:solidFill>
                  <a:schemeClr val="bg1"/>
                </a:solidFill>
              </a:rPr>
              <a:t>em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rem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F623C-B785-4316-A475-793A6EF2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76" y="2611005"/>
            <a:ext cx="4780305" cy="236158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Height</a:t>
            </a:r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926447" y="2611004"/>
            <a:ext cx="5574449" cy="301809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US" sz="2599" dirty="0">
                <a:solidFill>
                  <a:srgbClr val="C00000"/>
                </a:solidFill>
              </a:rPr>
              <a:t>&lt;article&gt;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  &lt;h1&gt;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Lorem ipsum</a:t>
            </a:r>
            <a:r>
              <a:rPr lang="en-US" sz="2599" dirty="0">
                <a:solidFill>
                  <a:srgbClr val="C00000"/>
                </a:solidFill>
              </a:rPr>
              <a:t>&lt;/h1&gt;</a:t>
            </a:r>
          </a:p>
          <a:p>
            <a:r>
              <a:rPr lang="en-US" sz="2599" dirty="0">
                <a:solidFill>
                  <a:srgbClr val="FF0000"/>
                </a:solidFill>
              </a:rPr>
              <a:t>    </a:t>
            </a:r>
            <a:r>
              <a:rPr lang="en-US" sz="2599" dirty="0">
                <a:solidFill>
                  <a:srgbClr val="C00000"/>
                </a:solidFill>
              </a:rPr>
              <a:t>&lt;p&gt;</a:t>
            </a:r>
            <a:r>
              <a:rPr lang="en-US" sz="2599" dirty="0">
                <a:solidFill>
                  <a:schemeClr val="accent6">
                    <a:lumMod val="10000"/>
                  </a:schemeClr>
                </a:solidFill>
              </a:rPr>
              <a:t> Lorem ipsum is meaningless text used to demonstrate the graphic elements of a document.</a:t>
            </a:r>
            <a:r>
              <a:rPr lang="en-US" sz="2599" dirty="0">
                <a:solidFill>
                  <a:srgbClr val="C00000"/>
                </a:solidFill>
              </a:rPr>
              <a:t>&lt;/p&gt;</a:t>
            </a:r>
          </a:p>
          <a:p>
            <a:r>
              <a:rPr lang="en-US" sz="2599" dirty="0">
                <a:solidFill>
                  <a:srgbClr val="C00000"/>
                </a:solidFill>
              </a:rPr>
              <a:t>&lt;/article&gt;</a:t>
            </a:r>
            <a:endParaRPr lang="en-GB" sz="2599" dirty="0">
              <a:solidFill>
                <a:srgbClr val="C00000"/>
              </a:solidFill>
            </a:endParaRPr>
          </a:p>
        </p:txBody>
      </p:sp>
      <p:sp>
        <p:nvSpPr>
          <p:cNvPr id="13" name="Текстово поле 10"/>
          <p:cNvSpPr txBox="1"/>
          <p:nvPr/>
        </p:nvSpPr>
        <p:spPr>
          <a:xfrm>
            <a:off x="924098" y="5870146"/>
            <a:ext cx="5576797" cy="618058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599" dirty="0">
                <a:solidFill>
                  <a:srgbClr val="C00000"/>
                </a:solidFill>
              </a:rPr>
              <a:t>p { </a:t>
            </a:r>
            <a:r>
              <a:rPr lang="en-GB" sz="2599" dirty="0">
                <a:solidFill>
                  <a:srgbClr val="FF0000"/>
                </a:solidFill>
              </a:rPr>
              <a:t>line-height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:</a:t>
            </a:r>
            <a:r>
              <a:rPr lang="en-GB" sz="2599" dirty="0">
                <a:solidFill>
                  <a:srgbClr val="FF0000"/>
                </a:solidFill>
              </a:rPr>
              <a:t> </a:t>
            </a:r>
            <a:r>
              <a:rPr lang="en-GB" sz="2599" dirty="0">
                <a:solidFill>
                  <a:schemeClr val="accent2">
                    <a:lumMod val="75000"/>
                  </a:schemeClr>
                </a:solidFill>
              </a:rPr>
              <a:t>2.1</a:t>
            </a:r>
            <a:r>
              <a:rPr lang="en-GB" sz="2599" dirty="0">
                <a:solidFill>
                  <a:schemeClr val="accent6">
                    <a:lumMod val="10000"/>
                  </a:schemeClr>
                </a:solidFill>
              </a:rPr>
              <a:t>; </a:t>
            </a:r>
            <a:r>
              <a:rPr lang="en-GB" sz="2599" dirty="0">
                <a:solidFill>
                  <a:srgbClr val="C00000"/>
                </a:solidFill>
              </a:rPr>
              <a:t>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7D5209-7B75-457E-AAD6-E031F376B884}"/>
              </a:ext>
            </a:extLst>
          </p:cNvPr>
          <p:cNvGrpSpPr/>
          <p:nvPr/>
        </p:nvGrpSpPr>
        <p:grpSpPr>
          <a:xfrm>
            <a:off x="6880174" y="2611005"/>
            <a:ext cx="4780304" cy="3313620"/>
            <a:chOff x="6880378" y="2610791"/>
            <a:chExt cx="4781549" cy="33144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3202D7-4A8A-4879-A4BD-3F9CF1619A1D}"/>
                </a:ext>
              </a:extLst>
            </p:cNvPr>
            <p:cNvGrpSpPr/>
            <p:nvPr/>
          </p:nvGrpSpPr>
          <p:grpSpPr>
            <a:xfrm>
              <a:off x="6880378" y="2610791"/>
              <a:ext cx="4781549" cy="3314483"/>
              <a:chOff x="6900000" y="2617091"/>
              <a:chExt cx="4416000" cy="306109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7311000" y="4149000"/>
                <a:ext cx="0" cy="6300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000" y="2617091"/>
                <a:ext cx="4416000" cy="3061091"/>
              </a:xfrm>
              <a:prstGeom prst="rect">
                <a:avLst/>
              </a:prstGeom>
              <a:ln>
                <a:solidFill>
                  <a:schemeClr val="bg2">
                    <a:lumMod val="85000"/>
                  </a:schemeClr>
                </a:solidFill>
              </a:ln>
            </p:spPr>
          </p:pic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615BC0-E8E6-4011-8F05-837CE00BBDA3}"/>
                </a:ext>
              </a:extLst>
            </p:cNvPr>
            <p:cNvCxnSpPr>
              <a:cxnSpLocks/>
            </p:cNvCxnSpPr>
            <p:nvPr/>
          </p:nvCxnSpPr>
          <p:spPr>
            <a:xfrm>
              <a:off x="11540013" y="4349030"/>
              <a:ext cx="0" cy="730007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C4D20E-64AC-48E3-90E0-F4FD45661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4349030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2DBF47-3715-4D58-BD50-105E90C3DA1D}"/>
                </a:ext>
              </a:extLst>
            </p:cNvPr>
            <p:cNvCxnSpPr>
              <a:cxnSpLocks/>
            </p:cNvCxnSpPr>
            <p:nvPr/>
          </p:nvCxnSpPr>
          <p:spPr>
            <a:xfrm>
              <a:off x="6880378" y="5075227"/>
              <a:ext cx="4781549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1E669E5A-3264-49A2-A3F6-7B84EA5B8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4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323246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letter-spacing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spacing between the  characters of a block of text</a:t>
            </a:r>
            <a:endParaRPr lang="bg-BG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normal</a:t>
            </a:r>
            <a:r>
              <a:rPr lang="en-US" dirty="0"/>
              <a:t> - the spacing between the characters is normal</a:t>
            </a:r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marL="442912" lvl="1" indent="0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</a:rPr>
              <a:t>pixels</a:t>
            </a:r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50445" y="2931379"/>
            <a:ext cx="5040000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normal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50445" y="4517298"/>
            <a:ext cx="5044445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letter-spacing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2px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24" y="2835468"/>
            <a:ext cx="3009078" cy="94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14" y="4440051"/>
            <a:ext cx="3009079" cy="847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A202035B-A874-4E15-98C9-2D7BD310B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73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Decoration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text-decoration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text content of the element is decorated: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overline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underline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r>
              <a:rPr lang="en-US" dirty="0"/>
              <a:t> - removes any text decoration</a:t>
            </a:r>
          </a:p>
          <a:p>
            <a:pPr marL="442912" lvl="1" indent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line-through</a:t>
            </a:r>
            <a:r>
              <a:rPr lang="en-US" dirty="0"/>
              <a:t> - draws a line across the text </a:t>
            </a: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051555" y="3636009"/>
            <a:ext cx="621972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none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51555" y="5075003"/>
            <a:ext cx="6225687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text-decoration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line-through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E65D7-CB0A-446B-ADBA-E18EE876B7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6000" y="5075003"/>
            <a:ext cx="1228725" cy="65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21781-D500-41E8-861E-843CCC222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2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Indent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90598" cy="5022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text-indent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the indentation of the element's first line of text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not indented</a:t>
            </a:r>
          </a:p>
          <a:p>
            <a:pPr marL="442912" lvl="1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text is indented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b="1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01000" y="2960003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0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101000" y="4284000"/>
            <a:ext cx="4413482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text-indent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98658"/>
                </a:solidFill>
              </a:rPr>
              <a:t>40px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2083703"/>
            <a:ext cx="4080920" cy="1752600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4280439"/>
            <a:ext cx="4101648" cy="1762125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0" h="0"/>
            <a:contourClr>
              <a:srgbClr val="C0C0C0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5B551CF0-1EFF-4909-990F-963E9274C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235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Overflow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text-overflow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defines how the hidden text content behaves if it's overflowing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ellipsis</a:t>
            </a:r>
            <a:r>
              <a:rPr lang="en-US" dirty="0"/>
              <a:t> - the overflowing content is replaced by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. . 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dirty="0"/>
          </a:p>
          <a:p>
            <a:pPr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buClr>
                <a:schemeClr val="tx1"/>
              </a:buClr>
            </a:pPr>
            <a:endParaRPr lang="bg-BG" dirty="0"/>
          </a:p>
        </p:txBody>
      </p:sp>
      <p:sp>
        <p:nvSpPr>
          <p:cNvPr id="7" name="Текстово поле 10"/>
          <p:cNvSpPr txBox="1"/>
          <p:nvPr/>
        </p:nvSpPr>
        <p:spPr>
          <a:xfrm>
            <a:off x="1146000" y="3104501"/>
            <a:ext cx="5288521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text-overflow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clip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6"/>
          <a:stretch/>
        </p:blipFill>
        <p:spPr>
          <a:xfrm>
            <a:off x="1146000" y="4107368"/>
            <a:ext cx="2880000" cy="2242457"/>
          </a:xfrm>
          <a:prstGeom prst="rect">
            <a:avLst/>
          </a:prstGeom>
          <a:ln w="12700" cap="rnd">
            <a:solidFill>
              <a:schemeClr val="tx1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>
            <a:bevelT w="0" h="0"/>
            <a:contourClr>
              <a:srgbClr val="C0C0C0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0E901A4C-12DD-4536-A56E-133177818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009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Transform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665598" cy="5528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text-transform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specifies how to capitalize text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capitalize</a:t>
            </a:r>
            <a:r>
              <a:rPr lang="en-US" dirty="0"/>
              <a:t> - turns the </a:t>
            </a:r>
            <a:r>
              <a:rPr lang="en-US" b="1" dirty="0">
                <a:solidFill>
                  <a:schemeClr val="bg1"/>
                </a:solidFill>
              </a:rPr>
              <a:t>first letter </a:t>
            </a:r>
            <a:r>
              <a:rPr lang="en-US" dirty="0"/>
              <a:t>of each word into a capital letter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uppercase</a:t>
            </a:r>
            <a:r>
              <a:rPr lang="en-US" dirty="0"/>
              <a:t> - turns all characters to uppercase</a:t>
            </a:r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lowercase</a:t>
            </a:r>
            <a:r>
              <a:rPr lang="en-US" dirty="0"/>
              <a:t> - turns all characters to lowercase</a:t>
            </a:r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en-US" dirty="0"/>
          </a:p>
          <a:p>
            <a:pPr lvl="1">
              <a:lnSpc>
                <a:spcPts val="3400"/>
              </a:lnSpc>
              <a:spcBef>
                <a:spcPts val="900"/>
              </a:spcBef>
              <a:spcAft>
                <a:spcPts val="900"/>
              </a:spcAft>
              <a:buClr>
                <a:schemeClr val="tx1"/>
              </a:buClr>
            </a:pPr>
            <a:endParaRPr lang="bg-BG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094226" y="3148951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GB" sz="2800" dirty="0">
                <a:solidFill>
                  <a:srgbClr val="0451A5"/>
                </a:solidFill>
              </a:rPr>
              <a:t>capitalize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9535A-361F-468C-A123-EFD8F4B5F3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1000" y="3018568"/>
            <a:ext cx="3121516" cy="909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5624A430-4285-44AC-B476-9CA819F56A5E}"/>
              </a:ext>
            </a:extLst>
          </p:cNvPr>
          <p:cNvSpPr txBox="1"/>
          <p:nvPr/>
        </p:nvSpPr>
        <p:spPr>
          <a:xfrm>
            <a:off x="1094226" y="4601893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uppercase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B4FCA-44D6-4180-8F71-2265902128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62584" y="4464000"/>
            <a:ext cx="2138348" cy="918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Текстово поле 10">
            <a:extLst>
              <a:ext uri="{FF2B5EF4-FFF2-40B4-BE49-F238E27FC236}">
                <a16:creationId xmlns:a16="http://schemas.microsoft.com/office/drawing/2014/main" id="{A4B745AB-AD5F-4BF0-9D53-80411D3AAA63}"/>
              </a:ext>
            </a:extLst>
          </p:cNvPr>
          <p:cNvSpPr txBox="1"/>
          <p:nvPr/>
        </p:nvSpPr>
        <p:spPr>
          <a:xfrm>
            <a:off x="1094226" y="5951175"/>
            <a:ext cx="6055924" cy="64899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200" b="1">
                <a:latin typeface="Consolas" panose="020B0609020204030204" pitchFamily="49" charset="0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text-transform</a:t>
            </a:r>
            <a:r>
              <a:rPr lang="en-GB" sz="2800" dirty="0">
                <a:solidFill>
                  <a:srgbClr val="000000"/>
                </a:solidFill>
              </a:rPr>
              <a:t>: </a:t>
            </a:r>
            <a:r>
              <a:rPr lang="en-US" sz="2800" dirty="0">
                <a:solidFill>
                  <a:srgbClr val="0451A5"/>
                </a:solidFill>
              </a:rPr>
              <a:t>lowercase</a:t>
            </a:r>
            <a:r>
              <a:rPr lang="en-GB" sz="2800" dirty="0">
                <a:solidFill>
                  <a:srgbClr val="000000"/>
                </a:solidFill>
              </a:rPr>
              <a:t>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698FD9-7137-4C4A-ACDA-4F6CCA7F42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1000" y="5979475"/>
            <a:ext cx="3304687" cy="592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AC4BD9A9-60DE-4E01-9A61-9859DC628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4478</TotalTime>
  <Words>11173</Words>
  <Application>Microsoft Office PowerPoint</Application>
  <PresentationFormat>Widescreen</PresentationFormat>
  <Paragraphs>2067</Paragraphs>
  <Slides>218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4" baseType="lpstr">
      <vt:lpstr>Arial</vt:lpstr>
      <vt:lpstr>Calibri</vt:lpstr>
      <vt:lpstr>Consolas</vt:lpstr>
      <vt:lpstr>Wingdings</vt:lpstr>
      <vt:lpstr>Wingdings 2</vt:lpstr>
      <vt:lpstr>SoftUni</vt:lpstr>
      <vt:lpstr>Introduction to HTML and CSS</vt:lpstr>
      <vt:lpstr>Table of Contents</vt:lpstr>
      <vt:lpstr>Have a Question?</vt:lpstr>
      <vt:lpstr>Introduction to HTML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What is CSS?</vt:lpstr>
      <vt:lpstr>What is CSS?</vt:lpstr>
      <vt:lpstr>Combining HTML and CSS Files (External Style)</vt:lpstr>
      <vt:lpstr>CSS Selectors</vt:lpstr>
      <vt:lpstr>Combined CSS Selectors</vt:lpstr>
      <vt:lpstr>CSS Selectors: Live Demo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Semantic HTML</vt:lpstr>
      <vt:lpstr>What is Semantic HTML?</vt:lpstr>
      <vt:lpstr>The Importance of Semantic HTML</vt:lpstr>
      <vt:lpstr>HTML Semantic Tags</vt:lpstr>
      <vt:lpstr>&lt;Header&gt;&lt;/header&gt;</vt:lpstr>
      <vt:lpstr>&lt;Nav&gt;&lt;/nav&gt;</vt:lpstr>
      <vt:lpstr>&lt;Main&gt;&lt;/main&gt;</vt:lpstr>
      <vt:lpstr>&lt;Aside&gt;&lt;/aside&gt;</vt:lpstr>
      <vt:lpstr>&lt;Footer&gt;&lt;/footer&gt;</vt:lpstr>
      <vt:lpstr>&lt;Section&gt;&lt;/section&gt;</vt:lpstr>
      <vt:lpstr>&lt;Article&gt;&lt;/article&gt;</vt:lpstr>
      <vt:lpstr>Sections and Articles – Example</vt:lpstr>
      <vt:lpstr>&lt;Figure&gt;&lt;/figure&gt;</vt:lpstr>
      <vt:lpstr>&lt;Details&gt; + &lt;Summary&gt;</vt:lpstr>
      <vt:lpstr>&lt;Time&gt; + &lt;Address&gt;</vt:lpstr>
      <vt:lpstr>Forms</vt:lpstr>
      <vt:lpstr>Form</vt:lpstr>
      <vt:lpstr>Form Attributes</vt:lpstr>
      <vt:lpstr>Form Elements – Input</vt:lpstr>
      <vt:lpstr>Form Elements – Input</vt:lpstr>
      <vt:lpstr>Radio Buttons – Example</vt:lpstr>
      <vt:lpstr>Input Validation</vt:lpstr>
      <vt:lpstr>Input Fields – Examples</vt:lpstr>
      <vt:lpstr>Form Elements – Input Attributes</vt:lpstr>
      <vt:lpstr>Form Elements – Examples</vt:lpstr>
      <vt:lpstr>Form Elements – Label</vt:lpstr>
      <vt:lpstr>Form Elements – Fieldset</vt:lpstr>
      <vt:lpstr>Number and Range Fields</vt:lpstr>
      <vt:lpstr>Form Elements – Select</vt:lpstr>
      <vt:lpstr>Form Elements – Textarea</vt:lpstr>
      <vt:lpstr>Form Elements – Buttons</vt:lpstr>
      <vt:lpstr>Complete HTML Form – Example</vt:lpstr>
      <vt:lpstr>Tables</vt:lpstr>
      <vt:lpstr>Simple HTML Tables</vt:lpstr>
      <vt:lpstr>Complete HTML Tables</vt:lpstr>
      <vt:lpstr>Complete HTML Tables</vt:lpstr>
      <vt:lpstr>Complete HTML Table – Example</vt:lpstr>
      <vt:lpstr>CSS Font Properties</vt:lpstr>
      <vt:lpstr>What is Typography?</vt:lpstr>
      <vt:lpstr>Books</vt:lpstr>
      <vt:lpstr>Principles of Readability</vt:lpstr>
      <vt:lpstr>Keys to Readable Typography</vt:lpstr>
      <vt:lpstr>Web Safe Fonts</vt:lpstr>
      <vt:lpstr>Font Files</vt:lpstr>
      <vt:lpstr>Font Properties</vt:lpstr>
      <vt:lpstr>Font Properties</vt:lpstr>
      <vt:lpstr>Font Family Name</vt:lpstr>
      <vt:lpstr>Using External Fonts: @Font-face</vt:lpstr>
      <vt:lpstr>Generic Name</vt:lpstr>
      <vt:lpstr>Font Size</vt:lpstr>
      <vt:lpstr>Font Weight: Thin / Normal / Bold</vt:lpstr>
      <vt:lpstr>Font Style: Normal / Italic</vt:lpstr>
      <vt:lpstr>Text Align: Left / Right / Center / Justify</vt:lpstr>
      <vt:lpstr>Line Height</vt:lpstr>
      <vt:lpstr>Letter Spacing</vt:lpstr>
      <vt:lpstr>Text Decoration</vt:lpstr>
      <vt:lpstr>Text Indent</vt:lpstr>
      <vt:lpstr>Text Overflow</vt:lpstr>
      <vt:lpstr>Text Transform</vt:lpstr>
      <vt:lpstr>Word Break</vt:lpstr>
      <vt:lpstr>Text Shadow</vt:lpstr>
      <vt:lpstr>Text Color</vt:lpstr>
      <vt:lpstr>Background Color</vt:lpstr>
      <vt:lpstr>Mouse Cursor</vt:lpstr>
      <vt:lpstr>Outline</vt:lpstr>
      <vt:lpstr>Font Awesome Icons</vt:lpstr>
      <vt:lpstr>Font Awesome</vt:lpstr>
      <vt:lpstr>Font Awesome Icons – Exercise</vt:lpstr>
      <vt:lpstr>Have a Question?</vt:lpstr>
      <vt:lpstr>What is Box Model?</vt:lpstr>
      <vt:lpstr>What is CSS Box Model?</vt:lpstr>
      <vt:lpstr>Block-level and Inline HTML Elements</vt:lpstr>
      <vt:lpstr>Block and Inline Elements</vt:lpstr>
      <vt:lpstr>Block Elements</vt:lpstr>
      <vt:lpstr>Block Elements – Example</vt:lpstr>
      <vt:lpstr>Inline Elements</vt:lpstr>
      <vt:lpstr>Inline Elements – Example</vt:lpstr>
      <vt:lpstr>Inline-Block Elements</vt:lpstr>
      <vt:lpstr>Inline-Block Elements – Example</vt:lpstr>
      <vt:lpstr>CSS Width and Height Dimensions</vt:lpstr>
      <vt:lpstr>Width</vt:lpstr>
      <vt:lpstr>Max-width</vt:lpstr>
      <vt:lpstr>Min-width</vt:lpstr>
      <vt:lpstr>Width – Example </vt:lpstr>
      <vt:lpstr>Height</vt:lpstr>
      <vt:lpstr>Overflow</vt:lpstr>
      <vt:lpstr>Max-height</vt:lpstr>
      <vt:lpstr>Min-height</vt:lpstr>
      <vt:lpstr>Scrolling Article – Exercise</vt:lpstr>
      <vt:lpstr>Scrolling Article – Solution</vt:lpstr>
      <vt:lpstr>Margin, Padding and Borders</vt:lpstr>
      <vt:lpstr>Margins and Paddings</vt:lpstr>
      <vt:lpstr>Margins and Paddings</vt:lpstr>
      <vt:lpstr>Margin</vt:lpstr>
      <vt:lpstr>Padding</vt:lpstr>
      <vt:lpstr>Shorthand Margin / Padding</vt:lpstr>
      <vt:lpstr>Border</vt:lpstr>
      <vt:lpstr>Border Properties</vt:lpstr>
      <vt:lpstr>CSS Borders</vt:lpstr>
      <vt:lpstr>Include the Padding and Border in an Element's Total Width and Height</vt:lpstr>
      <vt:lpstr>Box-sizing</vt:lpstr>
      <vt:lpstr>Box-sizing</vt:lpstr>
      <vt:lpstr>Box-sizing</vt:lpstr>
      <vt:lpstr>Content-box vs Border-box</vt:lpstr>
      <vt:lpstr>Universal Box-sizing</vt:lpstr>
      <vt:lpstr>Position &amp; Grid</vt:lpstr>
      <vt:lpstr>Table of Contents</vt:lpstr>
      <vt:lpstr>Have a Question?</vt:lpstr>
      <vt:lpstr>CSS Grid</vt:lpstr>
      <vt:lpstr>CSS Grid</vt:lpstr>
      <vt:lpstr>Grid Parts</vt:lpstr>
      <vt:lpstr>Grid Container</vt:lpstr>
      <vt:lpstr>Grid Template</vt:lpstr>
      <vt:lpstr>Grid Area and Grid Template Area</vt:lpstr>
      <vt:lpstr>Grid Area – Examples</vt:lpstr>
      <vt:lpstr>Gap</vt:lpstr>
      <vt:lpstr>CSS Grid – Example</vt:lpstr>
      <vt:lpstr>CSS Grid – Example</vt:lpstr>
      <vt:lpstr>Demo: CSS Grid Site Layout</vt:lpstr>
      <vt:lpstr>Specifies the Type of Positioning Method Used for an Element</vt:lpstr>
      <vt:lpstr>Position</vt:lpstr>
      <vt:lpstr>Position Static</vt:lpstr>
      <vt:lpstr>Position Relative</vt:lpstr>
      <vt:lpstr>Position Absolute</vt:lpstr>
      <vt:lpstr>Position Fixed</vt:lpstr>
      <vt:lpstr>Position Sticky</vt:lpstr>
      <vt:lpstr>Position Sticky – Example</vt:lpstr>
      <vt:lpstr>Position Sticky – Example</vt:lpstr>
      <vt:lpstr>Bottom</vt:lpstr>
      <vt:lpstr>Bottom</vt:lpstr>
      <vt:lpstr>Bottom</vt:lpstr>
      <vt:lpstr>Left</vt:lpstr>
      <vt:lpstr>Left</vt:lpstr>
      <vt:lpstr>Left</vt:lpstr>
      <vt:lpstr>Right</vt:lpstr>
      <vt:lpstr>Top</vt:lpstr>
      <vt:lpstr>Center</vt:lpstr>
      <vt:lpstr>Center</vt:lpstr>
      <vt:lpstr>Specifies the Stack order of an Element</vt:lpstr>
      <vt:lpstr>Z-index</vt:lpstr>
      <vt:lpstr>Z-index</vt:lpstr>
      <vt:lpstr>Z-index</vt:lpstr>
      <vt:lpstr>CSS Flexbox Layout Module</vt:lpstr>
      <vt:lpstr>What is Flexbox?</vt:lpstr>
      <vt:lpstr>Why Flexbox?</vt:lpstr>
      <vt:lpstr>Why Flexbox?</vt:lpstr>
      <vt:lpstr>Expands Items to Fill Available Free Space or Shrinks Them to Prevent Overflow</vt:lpstr>
      <vt:lpstr>Display – Flex</vt:lpstr>
      <vt:lpstr>Display – Inline-flex</vt:lpstr>
      <vt:lpstr>Flex Direction</vt:lpstr>
      <vt:lpstr>Flex Direction</vt:lpstr>
      <vt:lpstr>Flex Direction</vt:lpstr>
      <vt:lpstr>Flex Wrap</vt:lpstr>
      <vt:lpstr>Flex Wrap</vt:lpstr>
      <vt:lpstr>Flex Flow</vt:lpstr>
      <vt:lpstr>Justify Content</vt:lpstr>
      <vt:lpstr>Justify Content</vt:lpstr>
      <vt:lpstr>Justify Content</vt:lpstr>
      <vt:lpstr>Align Items</vt:lpstr>
      <vt:lpstr>Align-items</vt:lpstr>
      <vt:lpstr>Align-items</vt:lpstr>
      <vt:lpstr>Align Content</vt:lpstr>
      <vt:lpstr>Align Content: Stretch Example</vt:lpstr>
      <vt:lpstr>Align Content</vt:lpstr>
      <vt:lpstr>Align Content</vt:lpstr>
      <vt:lpstr>Align Content</vt:lpstr>
      <vt:lpstr>Align Content</vt:lpstr>
      <vt:lpstr>Align Content</vt:lpstr>
      <vt:lpstr>Expands items to Fill Available Free Space or Shrinks Them to Prevent Overflow</vt:lpstr>
      <vt:lpstr>Order</vt:lpstr>
      <vt:lpstr>Order</vt:lpstr>
      <vt:lpstr>Flex Grow</vt:lpstr>
      <vt:lpstr>Flex Shrink</vt:lpstr>
      <vt:lpstr>Flex Shrink</vt:lpstr>
      <vt:lpstr>Flex Basis</vt:lpstr>
      <vt:lpstr>Flex</vt:lpstr>
      <vt:lpstr>Align Self</vt:lpstr>
      <vt:lpstr>Align Self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Fundamentas - JavaScript-Syntax</dc:title>
  <dc:subject>Software Development</dc:subject>
  <dc:creator>Software University</dc:creator>
  <cp:keywords>JS Fundamentals; Software University; SoftUni; programming; coding; software development; education; training; course</cp:keywords>
  <dc:description>© SoftUni – https://about.softuni.bg/
© Software University – https://softuni.bg
Copyrighted document. Unauthorized copy, reproduction or use is not permitted.</dc:description>
  <cp:lastModifiedBy>Nikolay Kostadinov</cp:lastModifiedBy>
  <cp:revision>35</cp:revision>
  <dcterms:created xsi:type="dcterms:W3CDTF">2018-05-23T13:08:44Z</dcterms:created>
  <dcterms:modified xsi:type="dcterms:W3CDTF">2023-02-15T17:58:49Z</dcterms:modified>
  <cp:category>programming;computer programming;software development;web development</cp:category>
</cp:coreProperties>
</file>